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20" r:id="rId2"/>
    <p:sldMasterId id="2147484033" r:id="rId3"/>
  </p:sldMasterIdLst>
  <p:notesMasterIdLst>
    <p:notesMasterId r:id="rId38"/>
  </p:notesMasterIdLst>
  <p:handoutMasterIdLst>
    <p:handoutMasterId r:id="rId39"/>
  </p:handoutMasterIdLst>
  <p:sldIdLst>
    <p:sldId id="4104" r:id="rId4"/>
    <p:sldId id="4136" r:id="rId5"/>
    <p:sldId id="4176" r:id="rId6"/>
    <p:sldId id="4139" r:id="rId7"/>
    <p:sldId id="266" r:id="rId8"/>
    <p:sldId id="4142" r:id="rId9"/>
    <p:sldId id="4179" r:id="rId10"/>
    <p:sldId id="4145" r:id="rId11"/>
    <p:sldId id="4146" r:id="rId12"/>
    <p:sldId id="4144" r:id="rId13"/>
    <p:sldId id="4180" r:id="rId14"/>
    <p:sldId id="4177" r:id="rId15"/>
    <p:sldId id="4111" r:id="rId16"/>
    <p:sldId id="261" r:id="rId17"/>
    <p:sldId id="4147" r:id="rId18"/>
    <p:sldId id="4148" r:id="rId19"/>
    <p:sldId id="4149" r:id="rId20"/>
    <p:sldId id="4150" r:id="rId21"/>
    <p:sldId id="4151" r:id="rId22"/>
    <p:sldId id="464" r:id="rId23"/>
    <p:sldId id="297" r:id="rId24"/>
    <p:sldId id="298" r:id="rId25"/>
    <p:sldId id="465" r:id="rId26"/>
    <p:sldId id="466" r:id="rId27"/>
    <p:sldId id="418" r:id="rId28"/>
    <p:sldId id="4156" r:id="rId29"/>
    <p:sldId id="4140" r:id="rId30"/>
    <p:sldId id="4157" r:id="rId31"/>
    <p:sldId id="4158" r:id="rId32"/>
    <p:sldId id="4160" r:id="rId33"/>
    <p:sldId id="4161" r:id="rId34"/>
    <p:sldId id="4162" r:id="rId35"/>
    <p:sldId id="4181" r:id="rId36"/>
    <p:sldId id="4155" r:id="rId37"/>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97B"/>
    <a:srgbClr val="0087BF"/>
    <a:srgbClr val="CC1E25"/>
    <a:srgbClr val="305D94"/>
    <a:srgbClr val="2E8D55"/>
    <a:srgbClr val="EC7E1D"/>
    <a:srgbClr val="E47C83"/>
    <a:srgbClr val="1E997C"/>
    <a:srgbClr val="F20726"/>
    <a:srgbClr val="EE0A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81" autoAdjust="0"/>
    <p:restoredTop sz="95226" autoAdjust="0"/>
  </p:normalViewPr>
  <p:slideViewPr>
    <p:cSldViewPr snapToGrid="0" snapToObjects="1">
      <p:cViewPr varScale="1">
        <p:scale>
          <a:sx n="31" d="100"/>
          <a:sy n="31" d="100"/>
        </p:scale>
        <p:origin x="524" y="60"/>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30" d="100"/>
        <a:sy n="30" d="100"/>
      </p:scale>
      <p:origin x="0" y="0"/>
    </p:cViewPr>
  </p:sorterViewPr>
  <p:notesViewPr>
    <p:cSldViewPr snapToGrid="0" snapToObjects="1" showGuides="1">
      <p:cViewPr varScale="1">
        <p:scale>
          <a:sx n="85" d="100"/>
          <a:sy n="85" d="100"/>
        </p:scale>
        <p:origin x="392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DAE9F7-BDB5-B03D-3F07-94B19F7C38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8830A62-69DF-08A4-0E02-2C184D8EBE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27A637-399A-B245-AFDB-29FB2A1BA6A3}" type="datetimeFigureOut">
              <a:rPr lang="en-US" smtClean="0"/>
              <a:t>9/19/2024</a:t>
            </a:fld>
            <a:endParaRPr lang="en-US"/>
          </a:p>
        </p:txBody>
      </p:sp>
      <p:sp>
        <p:nvSpPr>
          <p:cNvPr id="4" name="Footer Placeholder 3">
            <a:extLst>
              <a:ext uri="{FF2B5EF4-FFF2-40B4-BE49-F238E27FC236}">
                <a16:creationId xmlns:a16="http://schemas.microsoft.com/office/drawing/2014/main" id="{EC9402F6-AE1E-9A95-F591-A4E032DC10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24A468-EF3B-20AF-74C7-890636456F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32705A-F740-CF42-92FD-6B50658ED1A4}" type="slidenum">
              <a:rPr lang="en-US" smtClean="0"/>
              <a:t>‹#›</a:t>
            </a:fld>
            <a:endParaRPr lang="en-US"/>
          </a:p>
        </p:txBody>
      </p:sp>
    </p:spTree>
    <p:extLst>
      <p:ext uri="{BB962C8B-B14F-4D97-AF65-F5344CB8AC3E}">
        <p14:creationId xmlns:p14="http://schemas.microsoft.com/office/powerpoint/2010/main" val="2026506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Montserrat" panose="00000500000000000000" pitchFamily="2"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Montserrat" panose="00000500000000000000" pitchFamily="2" charset="0"/>
              </a:defRPr>
            </a:lvl1pPr>
          </a:lstStyle>
          <a:p>
            <a:fld id="{EFC10EE1-B198-C942-8235-326C972CBB30}" type="datetimeFigureOut">
              <a:rPr lang="en-US" smtClean="0"/>
              <a:pPr/>
              <a:t>9/19/2024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Montserrat" panose="000005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Montserrat" panose="00000500000000000000" pitchFamily="2"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hf sldNum="0" hdr="0" ftr="0" dt="0"/>
  <p:notesStyle>
    <a:lvl1pPr marL="0" algn="l" defTabSz="914217" rtl="0" eaLnBrk="1" latinLnBrk="0" hangingPunct="1">
      <a:defRPr sz="2400" b="0" i="0" kern="1200">
        <a:solidFill>
          <a:schemeClr val="tx1"/>
        </a:solidFill>
        <a:latin typeface="Montserrat" panose="00000500000000000000" pitchFamily="2" charset="0"/>
        <a:ea typeface="+mn-ea"/>
        <a:cs typeface="+mn-cs"/>
      </a:defRPr>
    </a:lvl1pPr>
    <a:lvl2pPr marL="914217" algn="l" defTabSz="914217" rtl="0" eaLnBrk="1" latinLnBrk="0" hangingPunct="1">
      <a:defRPr sz="2400" b="0" i="0" kern="1200">
        <a:solidFill>
          <a:schemeClr val="tx1"/>
        </a:solidFill>
        <a:latin typeface="Montserrat" panose="00000500000000000000" pitchFamily="2" charset="0"/>
        <a:ea typeface="+mn-ea"/>
        <a:cs typeface="+mn-cs"/>
      </a:defRPr>
    </a:lvl2pPr>
    <a:lvl3pPr marL="1828434" algn="l" defTabSz="914217" rtl="0" eaLnBrk="1" latinLnBrk="0" hangingPunct="1">
      <a:defRPr sz="2400" b="0" i="0" kern="1200">
        <a:solidFill>
          <a:schemeClr val="tx1"/>
        </a:solidFill>
        <a:latin typeface="Montserrat" panose="00000500000000000000" pitchFamily="2" charset="0"/>
        <a:ea typeface="+mn-ea"/>
        <a:cs typeface="+mn-cs"/>
      </a:defRPr>
    </a:lvl3pPr>
    <a:lvl4pPr marL="2742651" algn="l" defTabSz="914217" rtl="0" eaLnBrk="1" latinLnBrk="0" hangingPunct="1">
      <a:defRPr sz="2400" b="0" i="0" kern="1200">
        <a:solidFill>
          <a:schemeClr val="tx1"/>
        </a:solidFill>
        <a:latin typeface="Montserrat" panose="00000500000000000000" pitchFamily="2" charset="0"/>
        <a:ea typeface="+mn-ea"/>
        <a:cs typeface="+mn-cs"/>
      </a:defRPr>
    </a:lvl4pPr>
    <a:lvl5pPr marL="3656868" algn="l" defTabSz="914217" rtl="0" eaLnBrk="1" latinLnBrk="0" hangingPunct="1">
      <a:defRPr sz="2400" b="0" i="0" kern="1200">
        <a:solidFill>
          <a:schemeClr val="tx1"/>
        </a:solidFill>
        <a:latin typeface="Montserrat" panose="00000500000000000000" pitchFamily="2"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741363"/>
            <a:ext cx="6610350" cy="37195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2EAA54-AA9C-D348-964F-71018CD4AD82}" type="slidenum">
              <a:rPr lang="en-US" smtClean="0"/>
              <a:t>5</a:t>
            </a:fld>
            <a:endParaRPr lang="en-US"/>
          </a:p>
        </p:txBody>
      </p:sp>
    </p:spTree>
    <p:extLst>
      <p:ext uri="{BB962C8B-B14F-4D97-AF65-F5344CB8AC3E}">
        <p14:creationId xmlns:p14="http://schemas.microsoft.com/office/powerpoint/2010/main" val="46652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5036E7B1-2783-4C16-AED2-10438FB05D01}" type="slidenum">
              <a:rPr lang="en-US" smtClean="0"/>
              <a:pPr>
                <a:defRPr/>
              </a:pPr>
              <a:t>25</a:t>
            </a:fld>
            <a:endParaRPr lang="en-US" dirty="0"/>
          </a:p>
        </p:txBody>
      </p:sp>
      <p:sp>
        <p:nvSpPr>
          <p:cNvPr id="6" name="Date Placeholder 5"/>
          <p:cNvSpPr>
            <a:spLocks noGrp="1"/>
          </p:cNvSpPr>
          <p:nvPr>
            <p:ph type="dt" idx="12"/>
          </p:nvPr>
        </p:nvSpPr>
        <p:spPr/>
        <p:txBody>
          <a:bodyPr/>
          <a:lstStyle/>
          <a:p>
            <a:pPr>
              <a:defRPr/>
            </a:pPr>
            <a:fld id="{7E87AA27-2CB7-4B6B-B215-629CD5E15902}" type="datetime1">
              <a:rPr lang="en-US" smtClean="0"/>
              <a:t>9/19/2024</a:t>
            </a:fld>
            <a:endParaRPr lang="en-US" dirty="0"/>
          </a:p>
        </p:txBody>
      </p:sp>
    </p:spTree>
    <p:extLst>
      <p:ext uri="{BB962C8B-B14F-4D97-AF65-F5344CB8AC3E}">
        <p14:creationId xmlns:p14="http://schemas.microsoft.com/office/powerpoint/2010/main" val="4280285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741363"/>
            <a:ext cx="6610350" cy="37195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2EAA54-AA9C-D348-964F-71018CD4AD82}" type="slidenum">
              <a:rPr lang="en-US" smtClean="0"/>
              <a:t>12</a:t>
            </a:fld>
            <a:endParaRPr lang="en-US"/>
          </a:p>
        </p:txBody>
      </p:sp>
    </p:spTree>
    <p:extLst>
      <p:ext uri="{BB962C8B-B14F-4D97-AF65-F5344CB8AC3E}">
        <p14:creationId xmlns:p14="http://schemas.microsoft.com/office/powerpoint/2010/main" val="106959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741363"/>
            <a:ext cx="6610350" cy="3719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EAA54-AA9C-D348-964F-71018CD4AD82}" type="slidenum">
              <a:rPr lang="en-US" smtClean="0"/>
              <a:t>14</a:t>
            </a:fld>
            <a:endParaRPr lang="en-US"/>
          </a:p>
        </p:txBody>
      </p:sp>
    </p:spTree>
    <p:extLst>
      <p:ext uri="{BB962C8B-B14F-4D97-AF65-F5344CB8AC3E}">
        <p14:creationId xmlns:p14="http://schemas.microsoft.com/office/powerpoint/2010/main" val="167733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741363"/>
            <a:ext cx="6610350" cy="37195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2EAA54-AA9C-D348-964F-71018CD4AD82}" type="slidenum">
              <a:rPr lang="en-US" smtClean="0"/>
              <a:t>18</a:t>
            </a:fld>
            <a:endParaRPr lang="en-US"/>
          </a:p>
        </p:txBody>
      </p:sp>
    </p:spTree>
    <p:extLst>
      <p:ext uri="{BB962C8B-B14F-4D97-AF65-F5344CB8AC3E}">
        <p14:creationId xmlns:p14="http://schemas.microsoft.com/office/powerpoint/2010/main" val="2149827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741363"/>
            <a:ext cx="6610350" cy="3719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EAA54-AA9C-D348-964F-71018CD4AD82}" type="slidenum">
              <a:rPr lang="en-US" smtClean="0"/>
              <a:t>20</a:t>
            </a:fld>
            <a:endParaRPr lang="en-US"/>
          </a:p>
        </p:txBody>
      </p:sp>
    </p:spTree>
    <p:extLst>
      <p:ext uri="{BB962C8B-B14F-4D97-AF65-F5344CB8AC3E}">
        <p14:creationId xmlns:p14="http://schemas.microsoft.com/office/powerpoint/2010/main" val="3438187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741363"/>
            <a:ext cx="6610350" cy="37195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2EAA54-AA9C-D348-964F-71018CD4AD82}" type="slidenum">
              <a:rPr lang="en-US" smtClean="0"/>
              <a:t>21</a:t>
            </a:fld>
            <a:endParaRPr lang="en-US"/>
          </a:p>
        </p:txBody>
      </p:sp>
    </p:spTree>
    <p:extLst>
      <p:ext uri="{BB962C8B-B14F-4D97-AF65-F5344CB8AC3E}">
        <p14:creationId xmlns:p14="http://schemas.microsoft.com/office/powerpoint/2010/main" val="3618970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741363"/>
            <a:ext cx="6610350" cy="37195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2EAA54-AA9C-D348-964F-71018CD4AD82}" type="slidenum">
              <a:rPr lang="en-US" smtClean="0"/>
              <a:t>22</a:t>
            </a:fld>
            <a:endParaRPr lang="en-US"/>
          </a:p>
        </p:txBody>
      </p:sp>
    </p:spTree>
    <p:extLst>
      <p:ext uri="{BB962C8B-B14F-4D97-AF65-F5344CB8AC3E}">
        <p14:creationId xmlns:p14="http://schemas.microsoft.com/office/powerpoint/2010/main" val="1042117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741363"/>
            <a:ext cx="6610350" cy="37195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2EAA54-AA9C-D348-964F-71018CD4AD82}" type="slidenum">
              <a:rPr lang="en-US" smtClean="0"/>
              <a:t>23</a:t>
            </a:fld>
            <a:endParaRPr lang="en-US"/>
          </a:p>
        </p:txBody>
      </p:sp>
    </p:spTree>
    <p:extLst>
      <p:ext uri="{BB962C8B-B14F-4D97-AF65-F5344CB8AC3E}">
        <p14:creationId xmlns:p14="http://schemas.microsoft.com/office/powerpoint/2010/main" val="2496625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741363"/>
            <a:ext cx="6610350" cy="37195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2EAA54-AA9C-D348-964F-71018CD4AD82}" type="slidenum">
              <a:rPr lang="en-US" smtClean="0"/>
              <a:t>24</a:t>
            </a:fld>
            <a:endParaRPr lang="en-US"/>
          </a:p>
        </p:txBody>
      </p:sp>
    </p:spTree>
    <p:extLst>
      <p:ext uri="{BB962C8B-B14F-4D97-AF65-F5344CB8AC3E}">
        <p14:creationId xmlns:p14="http://schemas.microsoft.com/office/powerpoint/2010/main" val="116942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2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703C-0E38-1732-D9F5-9E5F0A647D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C0DEC0-46F5-F92E-B68F-1CF9EAC32CD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C7E8990-A2B3-53DF-757A-7607001753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BC0BA2-F76F-71CD-7CE1-D1BA9159A98E}"/>
              </a:ext>
            </a:extLst>
          </p:cNvPr>
          <p:cNvSpPr>
            <a:spLocks noGrp="1"/>
          </p:cNvSpPr>
          <p:nvPr>
            <p:ph type="sldNum" sz="quarter" idx="12"/>
          </p:nvPr>
        </p:nvSpPr>
        <p:spPr/>
        <p:txBody>
          <a:bodyPr/>
          <a:lstStyle/>
          <a:p>
            <a:fld id="{5EAE90C5-3DBE-3A41-B2B9-92BEC3E4C9A3}" type="slidenum">
              <a:rPr lang="en-US" smtClean="0"/>
              <a:t>‹#›</a:t>
            </a:fld>
            <a:endParaRPr lang="en-US"/>
          </a:p>
        </p:txBody>
      </p:sp>
    </p:spTree>
    <p:extLst>
      <p:ext uri="{BB962C8B-B14F-4D97-AF65-F5344CB8AC3E}">
        <p14:creationId xmlns:p14="http://schemas.microsoft.com/office/powerpoint/2010/main" val="2323988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77066C-B51C-F7EA-3AB8-F09EE869C37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3DDA119-02F1-CB3A-5A93-397B01D41F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FD17B9-60C4-84D9-0988-0F28B081DCA2}"/>
              </a:ext>
            </a:extLst>
          </p:cNvPr>
          <p:cNvSpPr>
            <a:spLocks noGrp="1"/>
          </p:cNvSpPr>
          <p:nvPr>
            <p:ph type="sldNum" sz="quarter" idx="12"/>
          </p:nvPr>
        </p:nvSpPr>
        <p:spPr/>
        <p:txBody>
          <a:bodyPr/>
          <a:lstStyle/>
          <a:p>
            <a:fld id="{5EAE90C5-3DBE-3A41-B2B9-92BEC3E4C9A3}" type="slidenum">
              <a:rPr lang="en-US" smtClean="0"/>
              <a:t>‹#›</a:t>
            </a:fld>
            <a:endParaRPr lang="en-US"/>
          </a:p>
        </p:txBody>
      </p:sp>
    </p:spTree>
    <p:extLst>
      <p:ext uri="{BB962C8B-B14F-4D97-AF65-F5344CB8AC3E}">
        <p14:creationId xmlns:p14="http://schemas.microsoft.com/office/powerpoint/2010/main" val="1960503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9AB1E-5302-7DD0-1AE9-7055E236E76C}"/>
              </a:ext>
            </a:extLst>
          </p:cNvPr>
          <p:cNvSpPr>
            <a:spLocks noGrp="1"/>
          </p:cNvSpPr>
          <p:nvPr>
            <p:ph type="title"/>
          </p:nvPr>
        </p:nvSpPr>
        <p:spPr>
          <a:xfrm>
            <a:off x="1679575" y="914400"/>
            <a:ext cx="7861300" cy="32004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557971-242E-07FC-5D98-E4EF3986C432}"/>
              </a:ext>
            </a:extLst>
          </p:cNvPr>
          <p:cNvSpPr>
            <a:spLocks noGrp="1"/>
          </p:cNvSpPr>
          <p:nvPr>
            <p:ph idx="1"/>
          </p:nvPr>
        </p:nvSpPr>
        <p:spPr>
          <a:xfrm>
            <a:off x="10363200" y="1974850"/>
            <a:ext cx="12341225"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F8A037-23CE-5449-B182-D6BB7E2D4F64}"/>
              </a:ext>
            </a:extLst>
          </p:cNvPr>
          <p:cNvSpPr>
            <a:spLocks noGrp="1"/>
          </p:cNvSpPr>
          <p:nvPr>
            <p:ph type="body" sz="half" idx="2"/>
          </p:nvPr>
        </p:nvSpPr>
        <p:spPr>
          <a:xfrm>
            <a:off x="1679575" y="4114800"/>
            <a:ext cx="7861300"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703E2F-E900-2EDE-D746-73E100F3AB0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FDF10CF-1495-2577-087F-16232278DA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82E7FD-1E8A-B2A3-34B0-022581799C8C}"/>
              </a:ext>
            </a:extLst>
          </p:cNvPr>
          <p:cNvSpPr>
            <a:spLocks noGrp="1"/>
          </p:cNvSpPr>
          <p:nvPr>
            <p:ph type="sldNum" sz="quarter" idx="12"/>
          </p:nvPr>
        </p:nvSpPr>
        <p:spPr/>
        <p:txBody>
          <a:bodyPr/>
          <a:lstStyle/>
          <a:p>
            <a:fld id="{5EAE90C5-3DBE-3A41-B2B9-92BEC3E4C9A3}" type="slidenum">
              <a:rPr lang="en-US" smtClean="0"/>
              <a:t>‹#›</a:t>
            </a:fld>
            <a:endParaRPr lang="en-US"/>
          </a:p>
        </p:txBody>
      </p:sp>
    </p:spTree>
    <p:extLst>
      <p:ext uri="{BB962C8B-B14F-4D97-AF65-F5344CB8AC3E}">
        <p14:creationId xmlns:p14="http://schemas.microsoft.com/office/powerpoint/2010/main" val="184729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09664-BC06-E21D-7BD7-BA088934348D}"/>
              </a:ext>
            </a:extLst>
          </p:cNvPr>
          <p:cNvSpPr>
            <a:spLocks noGrp="1"/>
          </p:cNvSpPr>
          <p:nvPr>
            <p:ph type="title"/>
          </p:nvPr>
        </p:nvSpPr>
        <p:spPr>
          <a:xfrm>
            <a:off x="1679575" y="914400"/>
            <a:ext cx="7861300" cy="32004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86ED79-7E4E-57DC-240E-2BF450C2E9EA}"/>
              </a:ext>
            </a:extLst>
          </p:cNvPr>
          <p:cNvSpPr>
            <a:spLocks noGrp="1"/>
          </p:cNvSpPr>
          <p:nvPr>
            <p:ph type="pic" idx="1"/>
          </p:nvPr>
        </p:nvSpPr>
        <p:spPr>
          <a:xfrm>
            <a:off x="10363200" y="1974850"/>
            <a:ext cx="12341225"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D85454-D48D-C1B5-2F86-CDAE0FB2D400}"/>
              </a:ext>
            </a:extLst>
          </p:cNvPr>
          <p:cNvSpPr>
            <a:spLocks noGrp="1"/>
          </p:cNvSpPr>
          <p:nvPr>
            <p:ph type="body" sz="half" idx="2"/>
          </p:nvPr>
        </p:nvSpPr>
        <p:spPr>
          <a:xfrm>
            <a:off x="1679575" y="4114800"/>
            <a:ext cx="7861300"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E276E-9725-190B-EAAB-4649ABCBED4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EEED13D-9400-DFC0-7A97-C0816E6EEF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44281B-9D70-66DC-4B75-C4C38B315A81}"/>
              </a:ext>
            </a:extLst>
          </p:cNvPr>
          <p:cNvSpPr>
            <a:spLocks noGrp="1"/>
          </p:cNvSpPr>
          <p:nvPr>
            <p:ph type="sldNum" sz="quarter" idx="12"/>
          </p:nvPr>
        </p:nvSpPr>
        <p:spPr/>
        <p:txBody>
          <a:bodyPr/>
          <a:lstStyle/>
          <a:p>
            <a:fld id="{5EAE90C5-3DBE-3A41-B2B9-92BEC3E4C9A3}" type="slidenum">
              <a:rPr lang="en-US" smtClean="0"/>
              <a:t>‹#›</a:t>
            </a:fld>
            <a:endParaRPr lang="en-US"/>
          </a:p>
        </p:txBody>
      </p:sp>
    </p:spTree>
    <p:extLst>
      <p:ext uri="{BB962C8B-B14F-4D97-AF65-F5344CB8AC3E}">
        <p14:creationId xmlns:p14="http://schemas.microsoft.com/office/powerpoint/2010/main" val="2590590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5C99B-A8AA-0328-F86E-8577D4B68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A4FC22-AA7B-8DB0-D97A-C23ADE0FEE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5CCBF-B7D5-9F45-61AA-9A53FDFECFB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F54DA31-ADE9-7970-7997-EA2BBC970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A57AD5-5598-469E-8295-A62C090F3E02}"/>
              </a:ext>
            </a:extLst>
          </p:cNvPr>
          <p:cNvSpPr>
            <a:spLocks noGrp="1"/>
          </p:cNvSpPr>
          <p:nvPr>
            <p:ph type="sldNum" sz="quarter" idx="12"/>
          </p:nvPr>
        </p:nvSpPr>
        <p:spPr/>
        <p:txBody>
          <a:bodyPr/>
          <a:lstStyle/>
          <a:p>
            <a:fld id="{5EAE90C5-3DBE-3A41-B2B9-92BEC3E4C9A3}" type="slidenum">
              <a:rPr lang="en-US" smtClean="0"/>
              <a:t>‹#›</a:t>
            </a:fld>
            <a:endParaRPr lang="en-US"/>
          </a:p>
        </p:txBody>
      </p:sp>
    </p:spTree>
    <p:extLst>
      <p:ext uri="{BB962C8B-B14F-4D97-AF65-F5344CB8AC3E}">
        <p14:creationId xmlns:p14="http://schemas.microsoft.com/office/powerpoint/2010/main" val="376926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C52816-4D66-A530-64D5-5C8422DC3A6E}"/>
              </a:ext>
            </a:extLst>
          </p:cNvPr>
          <p:cNvSpPr>
            <a:spLocks noGrp="1"/>
          </p:cNvSpPr>
          <p:nvPr>
            <p:ph type="title" orient="vert"/>
          </p:nvPr>
        </p:nvSpPr>
        <p:spPr>
          <a:xfrm>
            <a:off x="17445038" y="730250"/>
            <a:ext cx="5256212" cy="116236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A20DD7-70F1-7C0F-A8CB-36A65F3A6515}"/>
              </a:ext>
            </a:extLst>
          </p:cNvPr>
          <p:cNvSpPr>
            <a:spLocks noGrp="1"/>
          </p:cNvSpPr>
          <p:nvPr>
            <p:ph type="body" orient="vert" idx="1"/>
          </p:nvPr>
        </p:nvSpPr>
        <p:spPr>
          <a:xfrm>
            <a:off x="1676400" y="730250"/>
            <a:ext cx="15616238" cy="11623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14000-5004-8486-92F9-8132252F8DB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9ACBCBB-1DE9-9773-9EDC-4DC4EECD3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F382F-EC49-17D7-1A7D-096224B7A06D}"/>
              </a:ext>
            </a:extLst>
          </p:cNvPr>
          <p:cNvSpPr>
            <a:spLocks noGrp="1"/>
          </p:cNvSpPr>
          <p:nvPr>
            <p:ph type="sldNum" sz="quarter" idx="12"/>
          </p:nvPr>
        </p:nvSpPr>
        <p:spPr/>
        <p:txBody>
          <a:bodyPr/>
          <a:lstStyle/>
          <a:p>
            <a:fld id="{5EAE90C5-3DBE-3A41-B2B9-92BEC3E4C9A3}" type="slidenum">
              <a:rPr lang="en-US" smtClean="0"/>
              <a:t>‹#›</a:t>
            </a:fld>
            <a:endParaRPr lang="en-US"/>
          </a:p>
        </p:txBody>
      </p:sp>
    </p:spTree>
    <p:extLst>
      <p:ext uri="{BB962C8B-B14F-4D97-AF65-F5344CB8AC3E}">
        <p14:creationId xmlns:p14="http://schemas.microsoft.com/office/powerpoint/2010/main" val="3628328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009BF-3364-C91F-745D-FA4DC71ABB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AFACDD-A9BB-71FE-66DF-88C0EFFC726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9A61DB3-5304-EC83-98B9-51D53C067B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FABC22-61A3-DD3B-C62B-B4DFD14530A5}"/>
              </a:ext>
            </a:extLst>
          </p:cNvPr>
          <p:cNvSpPr>
            <a:spLocks noGrp="1"/>
          </p:cNvSpPr>
          <p:nvPr>
            <p:ph type="sldNum" sz="quarter" idx="12"/>
          </p:nvPr>
        </p:nvSpPr>
        <p:spPr/>
        <p:txBody>
          <a:bodyPr/>
          <a:lstStyle/>
          <a:p>
            <a:fld id="{5EAE90C5-3DBE-3A41-B2B9-92BEC3E4C9A3}" type="slidenum">
              <a:rPr lang="en-US" smtClean="0"/>
              <a:t>‹#›</a:t>
            </a:fld>
            <a:endParaRPr lang="en-US"/>
          </a:p>
        </p:txBody>
      </p:sp>
    </p:spTree>
    <p:extLst>
      <p:ext uri="{BB962C8B-B14F-4D97-AF65-F5344CB8AC3E}">
        <p14:creationId xmlns:p14="http://schemas.microsoft.com/office/powerpoint/2010/main" val="1616050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7F28-4C27-33A0-DB34-5137CFEC76FB}"/>
              </a:ext>
            </a:extLst>
          </p:cNvPr>
          <p:cNvSpPr>
            <a:spLocks noGrp="1"/>
          </p:cNvSpPr>
          <p:nvPr>
            <p:ph type="ctrTitle"/>
          </p:nvPr>
        </p:nvSpPr>
        <p:spPr>
          <a:xfrm>
            <a:off x="3048000" y="2244725"/>
            <a:ext cx="18283238" cy="47752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39386C-B996-7BAC-0FAC-B66110ED820A}"/>
              </a:ext>
            </a:extLst>
          </p:cNvPr>
          <p:cNvSpPr>
            <a:spLocks noGrp="1"/>
          </p:cNvSpPr>
          <p:nvPr>
            <p:ph type="subTitle" idx="1"/>
          </p:nvPr>
        </p:nvSpPr>
        <p:spPr>
          <a:xfrm>
            <a:off x="3048000" y="7204075"/>
            <a:ext cx="18283238"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966E01-503C-1439-3437-5BC224B2762A}"/>
              </a:ext>
            </a:extLst>
          </p:cNvPr>
          <p:cNvSpPr>
            <a:spLocks noGrp="1"/>
          </p:cNvSpPr>
          <p:nvPr>
            <p:ph type="dt" sz="half" idx="10"/>
          </p:nvPr>
        </p:nvSpPr>
        <p:spPr>
          <a:xfrm>
            <a:off x="1676400" y="12712700"/>
            <a:ext cx="5484813" cy="730250"/>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6991F02-F1B8-7C0D-379B-092C9BB99178}"/>
              </a:ext>
            </a:extLst>
          </p:cNvPr>
          <p:cNvSpPr>
            <a:spLocks noGrp="1"/>
          </p:cNvSpPr>
          <p:nvPr>
            <p:ph type="ftr" sz="quarter" idx="11"/>
          </p:nvPr>
        </p:nvSpPr>
        <p:spPr>
          <a:xfrm>
            <a:off x="8075613" y="12712700"/>
            <a:ext cx="8226425" cy="7302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27CD1C-E28B-5A42-8503-6C0A81BC3CE3}"/>
              </a:ext>
            </a:extLst>
          </p:cNvPr>
          <p:cNvSpPr>
            <a:spLocks noGrp="1"/>
          </p:cNvSpPr>
          <p:nvPr>
            <p:ph type="sldNum" sz="quarter" idx="12"/>
          </p:nvPr>
        </p:nvSpPr>
        <p:spPr>
          <a:xfrm>
            <a:off x="17216438" y="12712700"/>
            <a:ext cx="5484812" cy="730250"/>
          </a:xfrm>
          <a:prstGeom prst="rect">
            <a:avLst/>
          </a:prstGeom>
        </p:spPr>
        <p:txBody>
          <a:bodyPr/>
          <a:lstStyle/>
          <a:p>
            <a:fld id="{C22BE7AD-55D2-1740-B881-5CEDE83624F0}" type="slidenum">
              <a:rPr lang="en-US" smtClean="0"/>
              <a:t>‹#›</a:t>
            </a:fld>
            <a:endParaRPr lang="en-US"/>
          </a:p>
        </p:txBody>
      </p:sp>
    </p:spTree>
    <p:extLst>
      <p:ext uri="{BB962C8B-B14F-4D97-AF65-F5344CB8AC3E}">
        <p14:creationId xmlns:p14="http://schemas.microsoft.com/office/powerpoint/2010/main" val="935401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62123-B7EE-7FC3-4629-EFA3A8534ECD}"/>
              </a:ext>
            </a:extLst>
          </p:cNvPr>
          <p:cNvSpPr>
            <a:spLocks noGrp="1"/>
          </p:cNvSpPr>
          <p:nvPr>
            <p:ph type="title"/>
          </p:nvPr>
        </p:nvSpPr>
        <p:spPr>
          <a:xfrm>
            <a:off x="1676400" y="730250"/>
            <a:ext cx="21024850" cy="265112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540E09-0A3C-2573-8651-18CDFC83737B}"/>
              </a:ext>
            </a:extLst>
          </p:cNvPr>
          <p:cNvSpPr>
            <a:spLocks noGrp="1"/>
          </p:cNvSpPr>
          <p:nvPr>
            <p:ph idx="1"/>
          </p:nvPr>
        </p:nvSpPr>
        <p:spPr>
          <a:xfrm>
            <a:off x="1676400" y="3651250"/>
            <a:ext cx="2102485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C3282-97A2-2252-4063-371D972EBD67}"/>
              </a:ext>
            </a:extLst>
          </p:cNvPr>
          <p:cNvSpPr>
            <a:spLocks noGrp="1"/>
          </p:cNvSpPr>
          <p:nvPr>
            <p:ph type="dt" sz="half" idx="10"/>
          </p:nvPr>
        </p:nvSpPr>
        <p:spPr>
          <a:xfrm>
            <a:off x="1676400" y="12712700"/>
            <a:ext cx="5484813" cy="730250"/>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519AE47-2393-1AAE-B9C4-6D6A2E479F6D}"/>
              </a:ext>
            </a:extLst>
          </p:cNvPr>
          <p:cNvSpPr>
            <a:spLocks noGrp="1"/>
          </p:cNvSpPr>
          <p:nvPr>
            <p:ph type="ftr" sz="quarter" idx="11"/>
          </p:nvPr>
        </p:nvSpPr>
        <p:spPr>
          <a:xfrm>
            <a:off x="8075613" y="12712700"/>
            <a:ext cx="8226425" cy="7302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CAD4A6-0DEF-0FE7-A4E7-F2058287F381}"/>
              </a:ext>
            </a:extLst>
          </p:cNvPr>
          <p:cNvSpPr>
            <a:spLocks noGrp="1"/>
          </p:cNvSpPr>
          <p:nvPr>
            <p:ph type="sldNum" sz="quarter" idx="12"/>
          </p:nvPr>
        </p:nvSpPr>
        <p:spPr>
          <a:xfrm>
            <a:off x="17216438" y="12712700"/>
            <a:ext cx="5484812" cy="730250"/>
          </a:xfrm>
          <a:prstGeom prst="rect">
            <a:avLst/>
          </a:prstGeom>
        </p:spPr>
        <p:txBody>
          <a:bodyPr/>
          <a:lstStyle/>
          <a:p>
            <a:fld id="{C22BE7AD-55D2-1740-B881-5CEDE83624F0}" type="slidenum">
              <a:rPr lang="en-US" smtClean="0"/>
              <a:t>‹#›</a:t>
            </a:fld>
            <a:endParaRPr lang="en-US"/>
          </a:p>
        </p:txBody>
      </p:sp>
    </p:spTree>
    <p:extLst>
      <p:ext uri="{BB962C8B-B14F-4D97-AF65-F5344CB8AC3E}">
        <p14:creationId xmlns:p14="http://schemas.microsoft.com/office/powerpoint/2010/main" val="830010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0E43-AF99-8CA6-F566-E3AD11966052}"/>
              </a:ext>
            </a:extLst>
          </p:cNvPr>
          <p:cNvSpPr>
            <a:spLocks noGrp="1"/>
          </p:cNvSpPr>
          <p:nvPr>
            <p:ph type="title"/>
          </p:nvPr>
        </p:nvSpPr>
        <p:spPr>
          <a:xfrm>
            <a:off x="1663700" y="3419475"/>
            <a:ext cx="21024850" cy="5705475"/>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1E93C6-6C59-E43F-430D-05AF98FD704D}"/>
              </a:ext>
            </a:extLst>
          </p:cNvPr>
          <p:cNvSpPr>
            <a:spLocks noGrp="1"/>
          </p:cNvSpPr>
          <p:nvPr>
            <p:ph type="body" idx="1"/>
          </p:nvPr>
        </p:nvSpPr>
        <p:spPr>
          <a:xfrm>
            <a:off x="1663700" y="9178925"/>
            <a:ext cx="21024850" cy="300037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424867-B30A-0E6E-9DBE-5B09E1349FCF}"/>
              </a:ext>
            </a:extLst>
          </p:cNvPr>
          <p:cNvSpPr>
            <a:spLocks noGrp="1"/>
          </p:cNvSpPr>
          <p:nvPr>
            <p:ph type="dt" sz="half" idx="10"/>
          </p:nvPr>
        </p:nvSpPr>
        <p:spPr>
          <a:xfrm>
            <a:off x="1676400" y="12712700"/>
            <a:ext cx="5484813" cy="730250"/>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038AEE2-7A31-6ABE-3A6A-4462E8F34751}"/>
              </a:ext>
            </a:extLst>
          </p:cNvPr>
          <p:cNvSpPr>
            <a:spLocks noGrp="1"/>
          </p:cNvSpPr>
          <p:nvPr>
            <p:ph type="ftr" sz="quarter" idx="11"/>
          </p:nvPr>
        </p:nvSpPr>
        <p:spPr>
          <a:xfrm>
            <a:off x="8075613" y="12712700"/>
            <a:ext cx="8226425" cy="7302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098CF56-F951-2ACE-EB94-0F0D796FD3D0}"/>
              </a:ext>
            </a:extLst>
          </p:cNvPr>
          <p:cNvSpPr>
            <a:spLocks noGrp="1"/>
          </p:cNvSpPr>
          <p:nvPr>
            <p:ph type="sldNum" sz="quarter" idx="12"/>
          </p:nvPr>
        </p:nvSpPr>
        <p:spPr>
          <a:xfrm>
            <a:off x="17216438" y="12712700"/>
            <a:ext cx="5484812" cy="730250"/>
          </a:xfrm>
          <a:prstGeom prst="rect">
            <a:avLst/>
          </a:prstGeom>
        </p:spPr>
        <p:txBody>
          <a:bodyPr/>
          <a:lstStyle/>
          <a:p>
            <a:fld id="{C22BE7AD-55D2-1740-B881-5CEDE83624F0}" type="slidenum">
              <a:rPr lang="en-US" smtClean="0"/>
              <a:t>‹#›</a:t>
            </a:fld>
            <a:endParaRPr lang="en-US"/>
          </a:p>
        </p:txBody>
      </p:sp>
    </p:spTree>
    <p:extLst>
      <p:ext uri="{BB962C8B-B14F-4D97-AF65-F5344CB8AC3E}">
        <p14:creationId xmlns:p14="http://schemas.microsoft.com/office/powerpoint/2010/main" val="1029135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556E2-3B04-9502-32A1-E802F31460E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4967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FFF5C-FE69-0930-AAC0-6B809E8E1018}"/>
              </a:ext>
            </a:extLst>
          </p:cNvPr>
          <p:cNvSpPr>
            <a:spLocks noGrp="1"/>
          </p:cNvSpPr>
          <p:nvPr>
            <p:ph type="title"/>
          </p:nvPr>
        </p:nvSpPr>
        <p:spPr>
          <a:xfrm>
            <a:off x="1676400" y="730250"/>
            <a:ext cx="21024850" cy="265112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BBC5850-8B10-BB97-780A-23D92AD7798B}"/>
              </a:ext>
            </a:extLst>
          </p:cNvPr>
          <p:cNvSpPr>
            <a:spLocks noGrp="1"/>
          </p:cNvSpPr>
          <p:nvPr>
            <p:ph sz="half" idx="1"/>
          </p:nvPr>
        </p:nvSpPr>
        <p:spPr>
          <a:xfrm>
            <a:off x="1676400" y="3651250"/>
            <a:ext cx="10436225"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868237-2405-3AD9-0537-323077CEB575}"/>
              </a:ext>
            </a:extLst>
          </p:cNvPr>
          <p:cNvSpPr>
            <a:spLocks noGrp="1"/>
          </p:cNvSpPr>
          <p:nvPr>
            <p:ph sz="half" idx="2"/>
          </p:nvPr>
        </p:nvSpPr>
        <p:spPr>
          <a:xfrm>
            <a:off x="12265025" y="3651250"/>
            <a:ext cx="10436225"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9482DA-3E01-5AAB-326D-D3939F8BA10F}"/>
              </a:ext>
            </a:extLst>
          </p:cNvPr>
          <p:cNvSpPr>
            <a:spLocks noGrp="1"/>
          </p:cNvSpPr>
          <p:nvPr>
            <p:ph type="dt" sz="half" idx="10"/>
          </p:nvPr>
        </p:nvSpPr>
        <p:spPr>
          <a:xfrm>
            <a:off x="1676400" y="12712700"/>
            <a:ext cx="5484813" cy="730250"/>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A34A9554-5EC3-47E7-0AC3-35A09D316B85}"/>
              </a:ext>
            </a:extLst>
          </p:cNvPr>
          <p:cNvSpPr>
            <a:spLocks noGrp="1"/>
          </p:cNvSpPr>
          <p:nvPr>
            <p:ph type="ftr" sz="quarter" idx="11"/>
          </p:nvPr>
        </p:nvSpPr>
        <p:spPr>
          <a:xfrm>
            <a:off x="8075613" y="12712700"/>
            <a:ext cx="8226425" cy="73025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A80A08-BE16-CBA7-A202-6999BABE30AE}"/>
              </a:ext>
            </a:extLst>
          </p:cNvPr>
          <p:cNvSpPr>
            <a:spLocks noGrp="1"/>
          </p:cNvSpPr>
          <p:nvPr>
            <p:ph type="sldNum" sz="quarter" idx="12"/>
          </p:nvPr>
        </p:nvSpPr>
        <p:spPr>
          <a:xfrm>
            <a:off x="17216438" y="12712700"/>
            <a:ext cx="5484812" cy="730250"/>
          </a:xfrm>
          <a:prstGeom prst="rect">
            <a:avLst/>
          </a:prstGeom>
        </p:spPr>
        <p:txBody>
          <a:bodyPr/>
          <a:lstStyle/>
          <a:p>
            <a:fld id="{C22BE7AD-55D2-1740-B881-5CEDE83624F0}" type="slidenum">
              <a:rPr lang="en-US" smtClean="0"/>
              <a:t>‹#›</a:t>
            </a:fld>
            <a:endParaRPr lang="en-US"/>
          </a:p>
        </p:txBody>
      </p:sp>
    </p:spTree>
    <p:extLst>
      <p:ext uri="{BB962C8B-B14F-4D97-AF65-F5344CB8AC3E}">
        <p14:creationId xmlns:p14="http://schemas.microsoft.com/office/powerpoint/2010/main" val="1533109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9E8C-47DA-A79A-19D0-FB8FBCBA15DC}"/>
              </a:ext>
            </a:extLst>
          </p:cNvPr>
          <p:cNvSpPr>
            <a:spLocks noGrp="1"/>
          </p:cNvSpPr>
          <p:nvPr>
            <p:ph type="title"/>
          </p:nvPr>
        </p:nvSpPr>
        <p:spPr>
          <a:xfrm>
            <a:off x="1679575" y="730250"/>
            <a:ext cx="21024850" cy="265112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04AE0DA-93ED-8701-3BD8-3D43998308A9}"/>
              </a:ext>
            </a:extLst>
          </p:cNvPr>
          <p:cNvSpPr>
            <a:spLocks noGrp="1"/>
          </p:cNvSpPr>
          <p:nvPr>
            <p:ph type="body" idx="1"/>
          </p:nvPr>
        </p:nvSpPr>
        <p:spPr>
          <a:xfrm>
            <a:off x="1679575" y="3362325"/>
            <a:ext cx="10312400"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B27572-FBCE-5A33-EB68-4937D6E820B1}"/>
              </a:ext>
            </a:extLst>
          </p:cNvPr>
          <p:cNvSpPr>
            <a:spLocks noGrp="1"/>
          </p:cNvSpPr>
          <p:nvPr>
            <p:ph sz="half" idx="2"/>
          </p:nvPr>
        </p:nvSpPr>
        <p:spPr>
          <a:xfrm>
            <a:off x="1679575" y="5010150"/>
            <a:ext cx="10312400"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1B0F94-989F-818B-97C1-166DA244B064}"/>
              </a:ext>
            </a:extLst>
          </p:cNvPr>
          <p:cNvSpPr>
            <a:spLocks noGrp="1"/>
          </p:cNvSpPr>
          <p:nvPr>
            <p:ph type="body" sz="quarter" idx="3"/>
          </p:nvPr>
        </p:nvSpPr>
        <p:spPr>
          <a:xfrm>
            <a:off x="12341225" y="3362325"/>
            <a:ext cx="10363200"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EEE4D5-289C-6727-E7D6-42B9D42895CC}"/>
              </a:ext>
            </a:extLst>
          </p:cNvPr>
          <p:cNvSpPr>
            <a:spLocks noGrp="1"/>
          </p:cNvSpPr>
          <p:nvPr>
            <p:ph sz="quarter" idx="4"/>
          </p:nvPr>
        </p:nvSpPr>
        <p:spPr>
          <a:xfrm>
            <a:off x="12341225" y="5010150"/>
            <a:ext cx="10363200"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5251DB-5551-85F5-6A84-2043F45AA06C}"/>
              </a:ext>
            </a:extLst>
          </p:cNvPr>
          <p:cNvSpPr>
            <a:spLocks noGrp="1"/>
          </p:cNvSpPr>
          <p:nvPr>
            <p:ph type="dt" sz="half" idx="10"/>
          </p:nvPr>
        </p:nvSpPr>
        <p:spPr>
          <a:xfrm>
            <a:off x="1676400" y="12712700"/>
            <a:ext cx="5484813" cy="730250"/>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BC5E84D5-EDBD-1241-242B-266F9CEEFE60}"/>
              </a:ext>
            </a:extLst>
          </p:cNvPr>
          <p:cNvSpPr>
            <a:spLocks noGrp="1"/>
          </p:cNvSpPr>
          <p:nvPr>
            <p:ph type="ftr" sz="quarter" idx="11"/>
          </p:nvPr>
        </p:nvSpPr>
        <p:spPr>
          <a:xfrm>
            <a:off x="8075613" y="12712700"/>
            <a:ext cx="8226425" cy="730250"/>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F4FC874-3605-D3E8-A306-0721D88F0591}"/>
              </a:ext>
            </a:extLst>
          </p:cNvPr>
          <p:cNvSpPr>
            <a:spLocks noGrp="1"/>
          </p:cNvSpPr>
          <p:nvPr>
            <p:ph type="sldNum" sz="quarter" idx="12"/>
          </p:nvPr>
        </p:nvSpPr>
        <p:spPr>
          <a:xfrm>
            <a:off x="17216438" y="12712700"/>
            <a:ext cx="5484812" cy="730250"/>
          </a:xfrm>
          <a:prstGeom prst="rect">
            <a:avLst/>
          </a:prstGeom>
        </p:spPr>
        <p:txBody>
          <a:bodyPr/>
          <a:lstStyle/>
          <a:p>
            <a:fld id="{C22BE7AD-55D2-1740-B881-5CEDE83624F0}" type="slidenum">
              <a:rPr lang="en-US" smtClean="0"/>
              <a:t>‹#›</a:t>
            </a:fld>
            <a:endParaRPr lang="en-US"/>
          </a:p>
        </p:txBody>
      </p:sp>
    </p:spTree>
    <p:extLst>
      <p:ext uri="{BB962C8B-B14F-4D97-AF65-F5344CB8AC3E}">
        <p14:creationId xmlns:p14="http://schemas.microsoft.com/office/powerpoint/2010/main" val="2965443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7F0D-A39D-0E41-D7D6-E3F38C15A3B3}"/>
              </a:ext>
            </a:extLst>
          </p:cNvPr>
          <p:cNvSpPr>
            <a:spLocks noGrp="1"/>
          </p:cNvSpPr>
          <p:nvPr>
            <p:ph type="title"/>
          </p:nvPr>
        </p:nvSpPr>
        <p:spPr>
          <a:xfrm>
            <a:off x="1676400" y="730250"/>
            <a:ext cx="21024850" cy="265112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4A1377D-D1F7-FEC6-4246-E25D1F8E750C}"/>
              </a:ext>
            </a:extLst>
          </p:cNvPr>
          <p:cNvSpPr>
            <a:spLocks noGrp="1"/>
          </p:cNvSpPr>
          <p:nvPr>
            <p:ph type="dt" sz="half" idx="10"/>
          </p:nvPr>
        </p:nvSpPr>
        <p:spPr>
          <a:xfrm>
            <a:off x="1676400" y="12712700"/>
            <a:ext cx="5484813" cy="730250"/>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2951C989-2D8E-4C15-9C6A-C16C71DAE4AE}"/>
              </a:ext>
            </a:extLst>
          </p:cNvPr>
          <p:cNvSpPr>
            <a:spLocks noGrp="1"/>
          </p:cNvSpPr>
          <p:nvPr>
            <p:ph type="ftr" sz="quarter" idx="11"/>
          </p:nvPr>
        </p:nvSpPr>
        <p:spPr>
          <a:xfrm>
            <a:off x="8075613" y="12712700"/>
            <a:ext cx="8226425" cy="730250"/>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B0DD642-A665-4006-B49D-26648E398294}"/>
              </a:ext>
            </a:extLst>
          </p:cNvPr>
          <p:cNvSpPr>
            <a:spLocks noGrp="1"/>
          </p:cNvSpPr>
          <p:nvPr>
            <p:ph type="sldNum" sz="quarter" idx="12"/>
          </p:nvPr>
        </p:nvSpPr>
        <p:spPr>
          <a:xfrm>
            <a:off x="17216438" y="12712700"/>
            <a:ext cx="5484812" cy="730250"/>
          </a:xfrm>
          <a:prstGeom prst="rect">
            <a:avLst/>
          </a:prstGeom>
        </p:spPr>
        <p:txBody>
          <a:bodyPr/>
          <a:lstStyle/>
          <a:p>
            <a:fld id="{C22BE7AD-55D2-1740-B881-5CEDE83624F0}" type="slidenum">
              <a:rPr lang="en-US" smtClean="0"/>
              <a:t>‹#›</a:t>
            </a:fld>
            <a:endParaRPr lang="en-US"/>
          </a:p>
        </p:txBody>
      </p:sp>
    </p:spTree>
    <p:extLst>
      <p:ext uri="{BB962C8B-B14F-4D97-AF65-F5344CB8AC3E}">
        <p14:creationId xmlns:p14="http://schemas.microsoft.com/office/powerpoint/2010/main" val="3834587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96892-3E56-6325-F802-98614F7FB3C4}"/>
              </a:ext>
            </a:extLst>
          </p:cNvPr>
          <p:cNvSpPr>
            <a:spLocks noGrp="1"/>
          </p:cNvSpPr>
          <p:nvPr>
            <p:ph type="dt" sz="half" idx="10"/>
          </p:nvPr>
        </p:nvSpPr>
        <p:spPr>
          <a:xfrm>
            <a:off x="1676400" y="12712700"/>
            <a:ext cx="5484813" cy="73025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828FE9B-B76D-0116-A933-809442F141A7}"/>
              </a:ext>
            </a:extLst>
          </p:cNvPr>
          <p:cNvSpPr>
            <a:spLocks noGrp="1"/>
          </p:cNvSpPr>
          <p:nvPr>
            <p:ph type="ftr" sz="quarter" idx="11"/>
          </p:nvPr>
        </p:nvSpPr>
        <p:spPr>
          <a:xfrm>
            <a:off x="8075613" y="12712700"/>
            <a:ext cx="8226425" cy="7302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8D4F8C4-B53B-3D6B-466E-8BBB23F08B70}"/>
              </a:ext>
            </a:extLst>
          </p:cNvPr>
          <p:cNvSpPr>
            <a:spLocks noGrp="1"/>
          </p:cNvSpPr>
          <p:nvPr>
            <p:ph type="sldNum" sz="quarter" idx="12"/>
          </p:nvPr>
        </p:nvSpPr>
        <p:spPr>
          <a:xfrm>
            <a:off x="17216438" y="12712700"/>
            <a:ext cx="5484812" cy="730250"/>
          </a:xfrm>
          <a:prstGeom prst="rect">
            <a:avLst/>
          </a:prstGeom>
        </p:spPr>
        <p:txBody>
          <a:bodyPr/>
          <a:lstStyle/>
          <a:p>
            <a:fld id="{C22BE7AD-55D2-1740-B881-5CEDE83624F0}" type="slidenum">
              <a:rPr lang="en-US" smtClean="0"/>
              <a:t>‹#›</a:t>
            </a:fld>
            <a:endParaRPr lang="en-US"/>
          </a:p>
        </p:txBody>
      </p:sp>
    </p:spTree>
    <p:extLst>
      <p:ext uri="{BB962C8B-B14F-4D97-AF65-F5344CB8AC3E}">
        <p14:creationId xmlns:p14="http://schemas.microsoft.com/office/powerpoint/2010/main" val="3909907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215A1-7791-B03D-5017-76173B9535E2}"/>
              </a:ext>
            </a:extLst>
          </p:cNvPr>
          <p:cNvSpPr>
            <a:spLocks noGrp="1"/>
          </p:cNvSpPr>
          <p:nvPr>
            <p:ph type="title"/>
          </p:nvPr>
        </p:nvSpPr>
        <p:spPr>
          <a:xfrm>
            <a:off x="1679575" y="914400"/>
            <a:ext cx="7861300" cy="32004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CADEC0-0650-A144-76AA-AC8C64561297}"/>
              </a:ext>
            </a:extLst>
          </p:cNvPr>
          <p:cNvSpPr>
            <a:spLocks noGrp="1"/>
          </p:cNvSpPr>
          <p:nvPr>
            <p:ph idx="1"/>
          </p:nvPr>
        </p:nvSpPr>
        <p:spPr>
          <a:xfrm>
            <a:off x="10363200" y="1974850"/>
            <a:ext cx="12341225"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10CA2E-4EA8-4CF8-C941-ABD09773E54B}"/>
              </a:ext>
            </a:extLst>
          </p:cNvPr>
          <p:cNvSpPr>
            <a:spLocks noGrp="1"/>
          </p:cNvSpPr>
          <p:nvPr>
            <p:ph type="body" sz="half" idx="2"/>
          </p:nvPr>
        </p:nvSpPr>
        <p:spPr>
          <a:xfrm>
            <a:off x="1679575" y="4114800"/>
            <a:ext cx="7861300"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304363-3C65-63BA-443A-B6AABA3229C3}"/>
              </a:ext>
            </a:extLst>
          </p:cNvPr>
          <p:cNvSpPr>
            <a:spLocks noGrp="1"/>
          </p:cNvSpPr>
          <p:nvPr>
            <p:ph type="dt" sz="half" idx="10"/>
          </p:nvPr>
        </p:nvSpPr>
        <p:spPr>
          <a:xfrm>
            <a:off x="1676400" y="12712700"/>
            <a:ext cx="5484813" cy="730250"/>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DF0A6A8F-C457-F085-FBF5-1270B8CC3674}"/>
              </a:ext>
            </a:extLst>
          </p:cNvPr>
          <p:cNvSpPr>
            <a:spLocks noGrp="1"/>
          </p:cNvSpPr>
          <p:nvPr>
            <p:ph type="ftr" sz="quarter" idx="11"/>
          </p:nvPr>
        </p:nvSpPr>
        <p:spPr>
          <a:xfrm>
            <a:off x="8075613" y="12712700"/>
            <a:ext cx="8226425" cy="73025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CCC0B5C-E822-4947-3934-1D59A5F365FA}"/>
              </a:ext>
            </a:extLst>
          </p:cNvPr>
          <p:cNvSpPr>
            <a:spLocks noGrp="1"/>
          </p:cNvSpPr>
          <p:nvPr>
            <p:ph type="sldNum" sz="quarter" idx="12"/>
          </p:nvPr>
        </p:nvSpPr>
        <p:spPr>
          <a:xfrm>
            <a:off x="17216438" y="12712700"/>
            <a:ext cx="5484812" cy="730250"/>
          </a:xfrm>
          <a:prstGeom prst="rect">
            <a:avLst/>
          </a:prstGeom>
        </p:spPr>
        <p:txBody>
          <a:bodyPr/>
          <a:lstStyle/>
          <a:p>
            <a:fld id="{C22BE7AD-55D2-1740-B881-5CEDE83624F0}" type="slidenum">
              <a:rPr lang="en-US" smtClean="0"/>
              <a:t>‹#›</a:t>
            </a:fld>
            <a:endParaRPr lang="en-US"/>
          </a:p>
        </p:txBody>
      </p:sp>
    </p:spTree>
    <p:extLst>
      <p:ext uri="{BB962C8B-B14F-4D97-AF65-F5344CB8AC3E}">
        <p14:creationId xmlns:p14="http://schemas.microsoft.com/office/powerpoint/2010/main" val="583744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54F7-6A19-F566-E3A1-4F9F7A34E754}"/>
              </a:ext>
            </a:extLst>
          </p:cNvPr>
          <p:cNvSpPr>
            <a:spLocks noGrp="1"/>
          </p:cNvSpPr>
          <p:nvPr>
            <p:ph type="title"/>
          </p:nvPr>
        </p:nvSpPr>
        <p:spPr>
          <a:xfrm>
            <a:off x="1679575" y="914400"/>
            <a:ext cx="7861300" cy="32004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024CD6-7751-98CF-751E-D15E9A5E0409}"/>
              </a:ext>
            </a:extLst>
          </p:cNvPr>
          <p:cNvSpPr>
            <a:spLocks noGrp="1"/>
          </p:cNvSpPr>
          <p:nvPr>
            <p:ph type="pic" idx="1"/>
          </p:nvPr>
        </p:nvSpPr>
        <p:spPr>
          <a:xfrm>
            <a:off x="10363200" y="1974850"/>
            <a:ext cx="12341225"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D37C76-1E58-D08A-BA47-4D95767D6BFD}"/>
              </a:ext>
            </a:extLst>
          </p:cNvPr>
          <p:cNvSpPr>
            <a:spLocks noGrp="1"/>
          </p:cNvSpPr>
          <p:nvPr>
            <p:ph type="body" sz="half" idx="2"/>
          </p:nvPr>
        </p:nvSpPr>
        <p:spPr>
          <a:xfrm>
            <a:off x="1679575" y="4114800"/>
            <a:ext cx="7861300"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16CE57-F549-D7DD-8700-3B937BE43BDC}"/>
              </a:ext>
            </a:extLst>
          </p:cNvPr>
          <p:cNvSpPr>
            <a:spLocks noGrp="1"/>
          </p:cNvSpPr>
          <p:nvPr>
            <p:ph type="dt" sz="half" idx="10"/>
          </p:nvPr>
        </p:nvSpPr>
        <p:spPr>
          <a:xfrm>
            <a:off x="1676400" y="12712700"/>
            <a:ext cx="5484813" cy="730250"/>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A657927A-00E4-D4B7-4DC1-AB221C485295}"/>
              </a:ext>
            </a:extLst>
          </p:cNvPr>
          <p:cNvSpPr>
            <a:spLocks noGrp="1"/>
          </p:cNvSpPr>
          <p:nvPr>
            <p:ph type="ftr" sz="quarter" idx="11"/>
          </p:nvPr>
        </p:nvSpPr>
        <p:spPr>
          <a:xfrm>
            <a:off x="8075613" y="12712700"/>
            <a:ext cx="8226425" cy="73025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DAE825B-0C2F-2996-D1A9-2938DFDED31A}"/>
              </a:ext>
            </a:extLst>
          </p:cNvPr>
          <p:cNvSpPr>
            <a:spLocks noGrp="1"/>
          </p:cNvSpPr>
          <p:nvPr>
            <p:ph type="sldNum" sz="quarter" idx="12"/>
          </p:nvPr>
        </p:nvSpPr>
        <p:spPr>
          <a:xfrm>
            <a:off x="17216438" y="12712700"/>
            <a:ext cx="5484812" cy="730250"/>
          </a:xfrm>
          <a:prstGeom prst="rect">
            <a:avLst/>
          </a:prstGeom>
        </p:spPr>
        <p:txBody>
          <a:bodyPr/>
          <a:lstStyle/>
          <a:p>
            <a:fld id="{C22BE7AD-55D2-1740-B881-5CEDE83624F0}" type="slidenum">
              <a:rPr lang="en-US" smtClean="0"/>
              <a:t>‹#›</a:t>
            </a:fld>
            <a:endParaRPr lang="en-US"/>
          </a:p>
        </p:txBody>
      </p:sp>
    </p:spTree>
    <p:extLst>
      <p:ext uri="{BB962C8B-B14F-4D97-AF65-F5344CB8AC3E}">
        <p14:creationId xmlns:p14="http://schemas.microsoft.com/office/powerpoint/2010/main" val="3956624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3DA52-AE12-3C6C-9EA3-C0BD713B181C}"/>
              </a:ext>
            </a:extLst>
          </p:cNvPr>
          <p:cNvSpPr>
            <a:spLocks noGrp="1"/>
          </p:cNvSpPr>
          <p:nvPr>
            <p:ph type="title"/>
          </p:nvPr>
        </p:nvSpPr>
        <p:spPr>
          <a:xfrm>
            <a:off x="1676400" y="730250"/>
            <a:ext cx="21024850" cy="265112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49FE5D-91F2-12C0-7A63-C4C98A1FF649}"/>
              </a:ext>
            </a:extLst>
          </p:cNvPr>
          <p:cNvSpPr>
            <a:spLocks noGrp="1"/>
          </p:cNvSpPr>
          <p:nvPr>
            <p:ph type="body" orient="vert" idx="1"/>
          </p:nvPr>
        </p:nvSpPr>
        <p:spPr>
          <a:xfrm>
            <a:off x="1676400" y="3651250"/>
            <a:ext cx="2102485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3699C-2C27-CDE8-B9F4-E8FBD2938492}"/>
              </a:ext>
            </a:extLst>
          </p:cNvPr>
          <p:cNvSpPr>
            <a:spLocks noGrp="1"/>
          </p:cNvSpPr>
          <p:nvPr>
            <p:ph type="dt" sz="half" idx="10"/>
          </p:nvPr>
        </p:nvSpPr>
        <p:spPr>
          <a:xfrm>
            <a:off x="1676400" y="12712700"/>
            <a:ext cx="5484813" cy="730250"/>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C1EACA8-2535-F28A-D8BC-909A72BFE8C0}"/>
              </a:ext>
            </a:extLst>
          </p:cNvPr>
          <p:cNvSpPr>
            <a:spLocks noGrp="1"/>
          </p:cNvSpPr>
          <p:nvPr>
            <p:ph type="ftr" sz="quarter" idx="11"/>
          </p:nvPr>
        </p:nvSpPr>
        <p:spPr>
          <a:xfrm>
            <a:off x="8075613" y="12712700"/>
            <a:ext cx="8226425" cy="7302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0F4DFE-4C6E-1C49-53BB-4139AA4ABC89}"/>
              </a:ext>
            </a:extLst>
          </p:cNvPr>
          <p:cNvSpPr>
            <a:spLocks noGrp="1"/>
          </p:cNvSpPr>
          <p:nvPr>
            <p:ph type="sldNum" sz="quarter" idx="12"/>
          </p:nvPr>
        </p:nvSpPr>
        <p:spPr>
          <a:xfrm>
            <a:off x="17216438" y="12712700"/>
            <a:ext cx="5484812" cy="730250"/>
          </a:xfrm>
          <a:prstGeom prst="rect">
            <a:avLst/>
          </a:prstGeom>
        </p:spPr>
        <p:txBody>
          <a:bodyPr/>
          <a:lstStyle/>
          <a:p>
            <a:fld id="{C22BE7AD-55D2-1740-B881-5CEDE83624F0}" type="slidenum">
              <a:rPr lang="en-US" smtClean="0"/>
              <a:t>‹#›</a:t>
            </a:fld>
            <a:endParaRPr lang="en-US"/>
          </a:p>
        </p:txBody>
      </p:sp>
    </p:spTree>
    <p:extLst>
      <p:ext uri="{BB962C8B-B14F-4D97-AF65-F5344CB8AC3E}">
        <p14:creationId xmlns:p14="http://schemas.microsoft.com/office/powerpoint/2010/main" val="4134237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78FC6D-4056-2C5D-5D3F-AC3BEA9BBF75}"/>
              </a:ext>
            </a:extLst>
          </p:cNvPr>
          <p:cNvSpPr>
            <a:spLocks noGrp="1"/>
          </p:cNvSpPr>
          <p:nvPr>
            <p:ph type="title" orient="vert"/>
          </p:nvPr>
        </p:nvSpPr>
        <p:spPr>
          <a:xfrm>
            <a:off x="17445038" y="730250"/>
            <a:ext cx="5256212" cy="11623675"/>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E6B883-B852-5F9D-2391-89308B242F81}"/>
              </a:ext>
            </a:extLst>
          </p:cNvPr>
          <p:cNvSpPr>
            <a:spLocks noGrp="1"/>
          </p:cNvSpPr>
          <p:nvPr>
            <p:ph type="body" orient="vert" idx="1"/>
          </p:nvPr>
        </p:nvSpPr>
        <p:spPr>
          <a:xfrm>
            <a:off x="1676400" y="730250"/>
            <a:ext cx="15616238" cy="11623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F36BF7-53C0-A2A5-1BEE-9F2481B78F6A}"/>
              </a:ext>
            </a:extLst>
          </p:cNvPr>
          <p:cNvSpPr>
            <a:spLocks noGrp="1"/>
          </p:cNvSpPr>
          <p:nvPr>
            <p:ph type="dt" sz="half" idx="10"/>
          </p:nvPr>
        </p:nvSpPr>
        <p:spPr>
          <a:xfrm>
            <a:off x="1676400" y="12712700"/>
            <a:ext cx="5484813" cy="730250"/>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F4D41A7-54C3-2D9D-176A-ECEC845BE4AF}"/>
              </a:ext>
            </a:extLst>
          </p:cNvPr>
          <p:cNvSpPr>
            <a:spLocks noGrp="1"/>
          </p:cNvSpPr>
          <p:nvPr>
            <p:ph type="ftr" sz="quarter" idx="11"/>
          </p:nvPr>
        </p:nvSpPr>
        <p:spPr>
          <a:xfrm>
            <a:off x="8075613" y="12712700"/>
            <a:ext cx="8226425" cy="7302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2DC40F5-864C-BE9A-35DC-28F8C2CB0F52}"/>
              </a:ext>
            </a:extLst>
          </p:cNvPr>
          <p:cNvSpPr>
            <a:spLocks noGrp="1"/>
          </p:cNvSpPr>
          <p:nvPr>
            <p:ph type="sldNum" sz="quarter" idx="12"/>
          </p:nvPr>
        </p:nvSpPr>
        <p:spPr>
          <a:xfrm>
            <a:off x="17216438" y="12712700"/>
            <a:ext cx="5484812" cy="730250"/>
          </a:xfrm>
          <a:prstGeom prst="rect">
            <a:avLst/>
          </a:prstGeom>
        </p:spPr>
        <p:txBody>
          <a:bodyPr/>
          <a:lstStyle/>
          <a:p>
            <a:fld id="{C22BE7AD-55D2-1740-B881-5CEDE83624F0}" type="slidenum">
              <a:rPr lang="en-US" smtClean="0"/>
              <a:t>‹#›</a:t>
            </a:fld>
            <a:endParaRPr lang="en-US"/>
          </a:p>
        </p:txBody>
      </p:sp>
    </p:spTree>
    <p:extLst>
      <p:ext uri="{BB962C8B-B14F-4D97-AF65-F5344CB8AC3E}">
        <p14:creationId xmlns:p14="http://schemas.microsoft.com/office/powerpoint/2010/main" val="2631209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58F0F70-76B9-4948-9521-DC910B342F67}"/>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C7655107-48FD-484A-9AF8-CA118381180B}"/>
              </a:ext>
            </a:extLst>
          </p:cNvPr>
          <p:cNvSpPr>
            <a:spLocks noGrp="1"/>
          </p:cNvSpPr>
          <p:nvPr>
            <p:ph type="sldNum" sz="quarter" idx="11"/>
          </p:nvPr>
        </p:nvSpPr>
        <p:spPr/>
        <p:txBody>
          <a:bodyPr/>
          <a:lstStyle/>
          <a:p>
            <a:fld id="{A0A5714F-D6BA-436F-B4EA-B65BF9D70E0B}" type="slidenum">
              <a:rPr lang="en-US" smtClean="0"/>
              <a:t>‹#›</a:t>
            </a:fld>
            <a:endParaRPr lang="en-US" dirty="0"/>
          </a:p>
        </p:txBody>
      </p:sp>
    </p:spTree>
    <p:extLst>
      <p:ext uri="{BB962C8B-B14F-4D97-AF65-F5344CB8AC3E}">
        <p14:creationId xmlns:p14="http://schemas.microsoft.com/office/powerpoint/2010/main" val="474597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C4C5786-38F8-4E92-898E-ED2057A2A5B9}"/>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946338A2-F09E-4F23-986D-DF4CB7786EED}"/>
              </a:ext>
            </a:extLst>
          </p:cNvPr>
          <p:cNvSpPr>
            <a:spLocks noGrp="1"/>
          </p:cNvSpPr>
          <p:nvPr>
            <p:ph type="sldNum" sz="quarter" idx="11"/>
          </p:nvPr>
        </p:nvSpPr>
        <p:spPr/>
        <p:txBody>
          <a:bodyPr/>
          <a:lstStyle/>
          <a:p>
            <a:fld id="{A0A5714F-D6BA-436F-B4EA-B65BF9D70E0B}" type="slidenum">
              <a:rPr lang="en-US" smtClean="0"/>
              <a:t>‹#›</a:t>
            </a:fld>
            <a:endParaRPr lang="en-US" dirty="0"/>
          </a:p>
        </p:txBody>
      </p:sp>
    </p:spTree>
    <p:extLst>
      <p:ext uri="{BB962C8B-B14F-4D97-AF65-F5344CB8AC3E}">
        <p14:creationId xmlns:p14="http://schemas.microsoft.com/office/powerpoint/2010/main" val="308299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AEFB-95E9-DF48-7775-09F4C28979A8}"/>
              </a:ext>
            </a:extLst>
          </p:cNvPr>
          <p:cNvSpPr>
            <a:spLocks noGrp="1"/>
          </p:cNvSpPr>
          <p:nvPr>
            <p:ph type="ctrTitle"/>
          </p:nvPr>
        </p:nvSpPr>
        <p:spPr>
          <a:xfrm>
            <a:off x="3048000" y="2244725"/>
            <a:ext cx="18283238" cy="47752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ED8571-0C76-DAA6-D9D3-78D8E3FC2C92}"/>
              </a:ext>
            </a:extLst>
          </p:cNvPr>
          <p:cNvSpPr>
            <a:spLocks noGrp="1"/>
          </p:cNvSpPr>
          <p:nvPr>
            <p:ph type="subTitle" idx="1"/>
          </p:nvPr>
        </p:nvSpPr>
        <p:spPr>
          <a:xfrm>
            <a:off x="3048000" y="7204075"/>
            <a:ext cx="18283238"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36279D-3D36-F27E-1257-CAFD8BA8085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9F9EB49-027D-8E59-EB8C-2A1022A22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25EE93-96AE-DF90-04DD-4D138C927249}"/>
              </a:ext>
            </a:extLst>
          </p:cNvPr>
          <p:cNvSpPr>
            <a:spLocks noGrp="1"/>
          </p:cNvSpPr>
          <p:nvPr>
            <p:ph type="sldNum" sz="quarter" idx="12"/>
          </p:nvPr>
        </p:nvSpPr>
        <p:spPr/>
        <p:txBody>
          <a:bodyPr/>
          <a:lstStyle/>
          <a:p>
            <a:fld id="{5EAE90C5-3DBE-3A41-B2B9-92BEC3E4C9A3}" type="slidenum">
              <a:rPr lang="en-US" smtClean="0"/>
              <a:t>‹#›</a:t>
            </a:fld>
            <a:endParaRPr lang="en-US"/>
          </a:p>
        </p:txBody>
      </p:sp>
    </p:spTree>
    <p:extLst>
      <p:ext uri="{BB962C8B-B14F-4D97-AF65-F5344CB8AC3E}">
        <p14:creationId xmlns:p14="http://schemas.microsoft.com/office/powerpoint/2010/main" val="367338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BF6A-6D87-47A3-78A5-19AEBDBAE7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67FAA6-425C-274B-6FB8-F5965EC686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994B-F690-73EE-209A-E693A4803E5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C86FB94-4BBA-9453-D388-9D6A46188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77A4D3-0774-8AEE-326B-FF612374E525}"/>
              </a:ext>
            </a:extLst>
          </p:cNvPr>
          <p:cNvSpPr>
            <a:spLocks noGrp="1"/>
          </p:cNvSpPr>
          <p:nvPr>
            <p:ph type="sldNum" sz="quarter" idx="12"/>
          </p:nvPr>
        </p:nvSpPr>
        <p:spPr/>
        <p:txBody>
          <a:bodyPr/>
          <a:lstStyle/>
          <a:p>
            <a:fld id="{5EAE90C5-3DBE-3A41-B2B9-92BEC3E4C9A3}" type="slidenum">
              <a:rPr lang="en-US" smtClean="0"/>
              <a:t>‹#›</a:t>
            </a:fld>
            <a:endParaRPr lang="en-US"/>
          </a:p>
        </p:txBody>
      </p:sp>
    </p:spTree>
    <p:extLst>
      <p:ext uri="{BB962C8B-B14F-4D97-AF65-F5344CB8AC3E}">
        <p14:creationId xmlns:p14="http://schemas.microsoft.com/office/powerpoint/2010/main" val="405188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45563-8244-C93A-C7E6-351FE137F630}"/>
              </a:ext>
            </a:extLst>
          </p:cNvPr>
          <p:cNvSpPr>
            <a:spLocks noGrp="1"/>
          </p:cNvSpPr>
          <p:nvPr>
            <p:ph type="title"/>
          </p:nvPr>
        </p:nvSpPr>
        <p:spPr>
          <a:xfrm>
            <a:off x="1663700" y="3419475"/>
            <a:ext cx="21024850" cy="5705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869B1E-0329-0DE2-91DB-A9F2ED190EEC}"/>
              </a:ext>
            </a:extLst>
          </p:cNvPr>
          <p:cNvSpPr>
            <a:spLocks noGrp="1"/>
          </p:cNvSpPr>
          <p:nvPr>
            <p:ph type="body" idx="1"/>
          </p:nvPr>
        </p:nvSpPr>
        <p:spPr>
          <a:xfrm>
            <a:off x="1663700" y="9178925"/>
            <a:ext cx="21024850" cy="30003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F96487-0E38-1672-20DF-62627973D4C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BC3947A-01BC-8D41-A87C-741B3EB8F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7CFC5-140B-AEEB-4A4A-7C6CB6EDC2A3}"/>
              </a:ext>
            </a:extLst>
          </p:cNvPr>
          <p:cNvSpPr>
            <a:spLocks noGrp="1"/>
          </p:cNvSpPr>
          <p:nvPr>
            <p:ph type="sldNum" sz="quarter" idx="12"/>
          </p:nvPr>
        </p:nvSpPr>
        <p:spPr/>
        <p:txBody>
          <a:bodyPr/>
          <a:lstStyle/>
          <a:p>
            <a:fld id="{5EAE90C5-3DBE-3A41-B2B9-92BEC3E4C9A3}" type="slidenum">
              <a:rPr lang="en-US" smtClean="0"/>
              <a:t>‹#›</a:t>
            </a:fld>
            <a:endParaRPr lang="en-US"/>
          </a:p>
        </p:txBody>
      </p:sp>
    </p:spTree>
    <p:extLst>
      <p:ext uri="{BB962C8B-B14F-4D97-AF65-F5344CB8AC3E}">
        <p14:creationId xmlns:p14="http://schemas.microsoft.com/office/powerpoint/2010/main" val="406891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1D225-6BE8-4A01-3389-8C71F9F31F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2EE2D6-7E30-B285-7BCB-EBC836C70F91}"/>
              </a:ext>
            </a:extLst>
          </p:cNvPr>
          <p:cNvSpPr>
            <a:spLocks noGrp="1"/>
          </p:cNvSpPr>
          <p:nvPr>
            <p:ph sz="half" idx="1"/>
          </p:nvPr>
        </p:nvSpPr>
        <p:spPr>
          <a:xfrm>
            <a:off x="1676400" y="3651250"/>
            <a:ext cx="10436225" cy="8702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AFF8B-7CE4-6E1E-E734-DB1C525AADFB}"/>
              </a:ext>
            </a:extLst>
          </p:cNvPr>
          <p:cNvSpPr>
            <a:spLocks noGrp="1"/>
          </p:cNvSpPr>
          <p:nvPr>
            <p:ph sz="half" idx="2"/>
          </p:nvPr>
        </p:nvSpPr>
        <p:spPr>
          <a:xfrm>
            <a:off x="12265025" y="3651250"/>
            <a:ext cx="10436225" cy="8702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CD1379-715E-3287-D091-61586DAAEF0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40260E2-DAD6-8D27-BFC2-BD57E6D1FE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9E44C1-404D-CD36-B06B-8EB1CF56223F}"/>
              </a:ext>
            </a:extLst>
          </p:cNvPr>
          <p:cNvSpPr>
            <a:spLocks noGrp="1"/>
          </p:cNvSpPr>
          <p:nvPr>
            <p:ph type="sldNum" sz="quarter" idx="12"/>
          </p:nvPr>
        </p:nvSpPr>
        <p:spPr/>
        <p:txBody>
          <a:bodyPr/>
          <a:lstStyle/>
          <a:p>
            <a:fld id="{5EAE90C5-3DBE-3A41-B2B9-92BEC3E4C9A3}" type="slidenum">
              <a:rPr lang="en-US" smtClean="0"/>
              <a:t>‹#›</a:t>
            </a:fld>
            <a:endParaRPr lang="en-US"/>
          </a:p>
        </p:txBody>
      </p:sp>
    </p:spTree>
    <p:extLst>
      <p:ext uri="{BB962C8B-B14F-4D97-AF65-F5344CB8AC3E}">
        <p14:creationId xmlns:p14="http://schemas.microsoft.com/office/powerpoint/2010/main" val="1393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708D-F69C-6BB2-4B24-B1B7F48A55FB}"/>
              </a:ext>
            </a:extLst>
          </p:cNvPr>
          <p:cNvSpPr>
            <a:spLocks noGrp="1"/>
          </p:cNvSpPr>
          <p:nvPr>
            <p:ph type="title"/>
          </p:nvPr>
        </p:nvSpPr>
        <p:spPr>
          <a:xfrm>
            <a:off x="1679575" y="730250"/>
            <a:ext cx="21024850" cy="265112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A4F3BD-58D3-BDF9-5DAE-E30019F44F6D}"/>
              </a:ext>
            </a:extLst>
          </p:cNvPr>
          <p:cNvSpPr>
            <a:spLocks noGrp="1"/>
          </p:cNvSpPr>
          <p:nvPr>
            <p:ph type="body" idx="1"/>
          </p:nvPr>
        </p:nvSpPr>
        <p:spPr>
          <a:xfrm>
            <a:off x="1679575" y="3362325"/>
            <a:ext cx="10312400"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EB43B4-ADCF-3017-01DF-0705518BCAF5}"/>
              </a:ext>
            </a:extLst>
          </p:cNvPr>
          <p:cNvSpPr>
            <a:spLocks noGrp="1"/>
          </p:cNvSpPr>
          <p:nvPr>
            <p:ph sz="half" idx="2"/>
          </p:nvPr>
        </p:nvSpPr>
        <p:spPr>
          <a:xfrm>
            <a:off x="1679575" y="5010150"/>
            <a:ext cx="10312400"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E79429-C728-4F31-BC3F-15581C2A36A7}"/>
              </a:ext>
            </a:extLst>
          </p:cNvPr>
          <p:cNvSpPr>
            <a:spLocks noGrp="1"/>
          </p:cNvSpPr>
          <p:nvPr>
            <p:ph type="body" sz="quarter" idx="3"/>
          </p:nvPr>
        </p:nvSpPr>
        <p:spPr>
          <a:xfrm>
            <a:off x="12341225" y="3362325"/>
            <a:ext cx="10363200"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6D6A4-2AB6-4945-068A-F30565E44B3C}"/>
              </a:ext>
            </a:extLst>
          </p:cNvPr>
          <p:cNvSpPr>
            <a:spLocks noGrp="1"/>
          </p:cNvSpPr>
          <p:nvPr>
            <p:ph sz="quarter" idx="4"/>
          </p:nvPr>
        </p:nvSpPr>
        <p:spPr>
          <a:xfrm>
            <a:off x="12341225" y="5010150"/>
            <a:ext cx="10363200"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40E82B-F29D-41B5-E643-F0F15B13311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9108A43-24E1-D4D7-E3C8-1D72222F59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963E38-ECB2-2EB0-08CD-0996B6397349}"/>
              </a:ext>
            </a:extLst>
          </p:cNvPr>
          <p:cNvSpPr>
            <a:spLocks noGrp="1"/>
          </p:cNvSpPr>
          <p:nvPr>
            <p:ph type="sldNum" sz="quarter" idx="12"/>
          </p:nvPr>
        </p:nvSpPr>
        <p:spPr/>
        <p:txBody>
          <a:bodyPr/>
          <a:lstStyle/>
          <a:p>
            <a:fld id="{5EAE90C5-3DBE-3A41-B2B9-92BEC3E4C9A3}" type="slidenum">
              <a:rPr lang="en-US" smtClean="0"/>
              <a:t>‹#›</a:t>
            </a:fld>
            <a:endParaRPr lang="en-US"/>
          </a:p>
        </p:txBody>
      </p:sp>
    </p:spTree>
    <p:extLst>
      <p:ext uri="{BB962C8B-B14F-4D97-AF65-F5344CB8AC3E}">
        <p14:creationId xmlns:p14="http://schemas.microsoft.com/office/powerpoint/2010/main" val="570091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45" r:id="rId3"/>
    <p:sldLayoutId id="2147484046" r:id="rId4"/>
  </p:sldLayoutIdLst>
  <p:hf sldNum="0" hdr="0" ftr="0" dt="0"/>
  <p:txStyles>
    <p:titleStyle>
      <a:lvl1pPr algn="ctr" defTabSz="1828434" rtl="0" eaLnBrk="1" latinLnBrk="0" hangingPunct="1">
        <a:lnSpc>
          <a:spcPct val="90000"/>
        </a:lnSpc>
        <a:spcBef>
          <a:spcPct val="0"/>
        </a:spcBef>
        <a:buNone/>
        <a:defRPr lang="en-US" sz="8000" b="1" i="0" kern="1200" spc="-100" baseline="0">
          <a:solidFill>
            <a:schemeClr val="tx2"/>
          </a:solidFill>
          <a:latin typeface="Montserrat" panose="00000500000000000000" pitchFamily="2" charset="0"/>
          <a:ea typeface="Open Sans Light" panose="020B0306030504020204" pitchFamily="34" charset="0"/>
          <a:cs typeface="Poppins Light" pitchFamily="2" charset="77"/>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400" b="0" i="0" kern="1200" spc="-30" baseline="0" dirty="0" smtClean="0">
          <a:solidFill>
            <a:schemeClr val="tx1"/>
          </a:solidFill>
          <a:effectLst/>
          <a:latin typeface="Montserrat" panose="00000500000000000000" pitchFamily="2" charset="0"/>
          <a:ea typeface="Open Sans Light" panose="020B0306030504020204" pitchFamily="34" charset="0"/>
          <a:cs typeface="Open Sans"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3600" b="0" i="0" kern="1200" spc="-30" baseline="0" dirty="0" smtClean="0">
          <a:solidFill>
            <a:schemeClr val="tx1"/>
          </a:solidFill>
          <a:effectLst/>
          <a:latin typeface="Montserrat" panose="00000500000000000000" pitchFamily="2" charset="0"/>
          <a:ea typeface="Open Sans Light" panose="020B0306030504020204" pitchFamily="34" charset="0"/>
          <a:cs typeface="Open Sans"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200" b="0" i="0" kern="1200" spc="-30" baseline="0" dirty="0" smtClean="0">
          <a:solidFill>
            <a:schemeClr val="tx1"/>
          </a:solidFill>
          <a:effectLst/>
          <a:latin typeface="Montserrat" panose="00000500000000000000" pitchFamily="2" charset="0"/>
          <a:ea typeface="Open Sans Light" panose="020B0306030504020204" pitchFamily="34" charset="0"/>
          <a:cs typeface="Open Sans"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2800" b="0" i="0" kern="1200" spc="-30" baseline="0" dirty="0" smtClean="0">
          <a:solidFill>
            <a:schemeClr val="tx1"/>
          </a:solidFill>
          <a:effectLst/>
          <a:latin typeface="Montserrat" panose="00000500000000000000" pitchFamily="2" charset="0"/>
          <a:ea typeface="Open Sans Light" panose="020B0306030504020204" pitchFamily="34" charset="0"/>
          <a:cs typeface="Open Sans"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2800" b="0" i="0" kern="1200" spc="-30" baseline="0" dirty="0">
          <a:solidFill>
            <a:schemeClr val="tx1"/>
          </a:solidFill>
          <a:effectLst/>
          <a:latin typeface="Montserrat" panose="00000500000000000000" pitchFamily="2" charset="0"/>
          <a:ea typeface="Open Sans Light" panose="020B0306030504020204" pitchFamily="34" charset="0"/>
          <a:cs typeface="Open Sans"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4AEA43-1726-08B0-4E7A-25E86BBE539A}"/>
              </a:ext>
            </a:extLst>
          </p:cNvPr>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C55255-5DE4-5E80-6D01-0AAC32423F38}"/>
              </a:ext>
            </a:extLst>
          </p:cNvPr>
          <p:cNvSpPr>
            <a:spLocks noGrp="1"/>
          </p:cNvSpPr>
          <p:nvPr>
            <p:ph type="body" idx="1"/>
          </p:nvPr>
        </p:nvSpPr>
        <p:spPr>
          <a:xfrm>
            <a:off x="1676400" y="3651250"/>
            <a:ext cx="21024850" cy="87026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fld id="{33F3A483-1045-9740-AA4C-8F3886ADDA3C}" type="slidenum">
              <a:rPr lang="en-US" smtClean="0"/>
              <a:t>‹#›</a:t>
            </a:fld>
            <a:endParaRPr lang="en-US" dirty="0"/>
          </a:p>
        </p:txBody>
      </p:sp>
      <p:sp>
        <p:nvSpPr>
          <p:cNvPr id="4" name="Date Placeholder 3">
            <a:extLst>
              <a:ext uri="{FF2B5EF4-FFF2-40B4-BE49-F238E27FC236}">
                <a16:creationId xmlns:a16="http://schemas.microsoft.com/office/drawing/2014/main" id="{C88999E6-3AA4-6EC3-DC12-DCC923B54787}"/>
              </a:ext>
            </a:extLst>
          </p:cNvPr>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76B812E-F043-2928-034C-3E9C312DFA85}"/>
              </a:ext>
            </a:extLst>
          </p:cNvPr>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E0FDDD-63E5-12CD-CBCA-55C805E0EB5A}"/>
              </a:ext>
            </a:extLst>
          </p:cNvPr>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600">
                <a:solidFill>
                  <a:schemeClr val="tx1">
                    <a:tint val="75000"/>
                  </a:schemeClr>
                </a:solidFill>
              </a:defRPr>
            </a:lvl1pPr>
          </a:lstStyle>
          <a:p>
            <a:fld id="{5EAE90C5-3DBE-3A41-B2B9-92BEC3E4C9A3}" type="slidenum">
              <a:rPr lang="en-US" smtClean="0"/>
              <a:pPr/>
              <a:t>‹#›</a:t>
            </a:fld>
            <a:endParaRPr lang="en-US" dirty="0"/>
          </a:p>
        </p:txBody>
      </p:sp>
    </p:spTree>
    <p:extLst>
      <p:ext uri="{BB962C8B-B14F-4D97-AF65-F5344CB8AC3E}">
        <p14:creationId xmlns:p14="http://schemas.microsoft.com/office/powerpoint/2010/main" val="300919730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DCEA78-0395-3393-BD7F-FF147E897525}"/>
              </a:ext>
            </a:extLst>
          </p:cNvPr>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3104374B-3868-944A-8BD5-760E932B9E65}" type="slidenum">
              <a:rPr lang="en-US" smtClean="0"/>
              <a:t>‹#›</a:t>
            </a:fld>
            <a:endParaRPr lang="en-US"/>
          </a:p>
        </p:txBody>
      </p:sp>
    </p:spTree>
    <p:extLst>
      <p:ext uri="{BB962C8B-B14F-4D97-AF65-F5344CB8AC3E}">
        <p14:creationId xmlns:p14="http://schemas.microsoft.com/office/powerpoint/2010/main" val="2823686586"/>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www.epa.gov/tri"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TextBox 408">
            <a:extLst>
              <a:ext uri="{FF2B5EF4-FFF2-40B4-BE49-F238E27FC236}">
                <a16:creationId xmlns:a16="http://schemas.microsoft.com/office/drawing/2014/main" id="{CD09E1BB-2054-CD9C-D939-3AC8BEA4FD40}"/>
              </a:ext>
            </a:extLst>
          </p:cNvPr>
          <p:cNvSpPr txBox="1"/>
          <p:nvPr/>
        </p:nvSpPr>
        <p:spPr>
          <a:xfrm>
            <a:off x="1572862" y="-803983"/>
            <a:ext cx="21336000" cy="553998"/>
          </a:xfrm>
          <a:prstGeom prst="rect">
            <a:avLst/>
          </a:prstGeom>
          <a:noFill/>
        </p:spPr>
        <p:txBody>
          <a:bodyPr wrap="square" rtlCol="0">
            <a:spAutoFit/>
          </a:bodyPr>
          <a:lstStyle/>
          <a:p>
            <a:pPr algn="ctr"/>
            <a:r>
              <a:rPr lang="en-US" sz="3000" spc="-120" dirty="0">
                <a:cs typeface="Poppins" panose="00000500000000000000" pitchFamily="2" charset="0"/>
              </a:rPr>
              <a:t>2013-2022 Full Presentation</a:t>
            </a:r>
          </a:p>
        </p:txBody>
      </p:sp>
      <p:sp>
        <p:nvSpPr>
          <p:cNvPr id="410" name="TextBox 409">
            <a:extLst>
              <a:ext uri="{FF2B5EF4-FFF2-40B4-BE49-F238E27FC236}">
                <a16:creationId xmlns:a16="http://schemas.microsoft.com/office/drawing/2014/main" id="{F9657B9A-5387-F4A4-AA22-6AAFF68674AD}"/>
              </a:ext>
            </a:extLst>
          </p:cNvPr>
          <p:cNvSpPr txBox="1"/>
          <p:nvPr/>
        </p:nvSpPr>
        <p:spPr>
          <a:xfrm>
            <a:off x="0" y="-249985"/>
            <a:ext cx="24377650" cy="12884789"/>
          </a:xfrm>
          <a:prstGeom prst="rect">
            <a:avLst/>
          </a:prstGeom>
          <a:noFill/>
        </p:spPr>
        <p:txBody>
          <a:bodyPr wrap="square" rtlCol="0" anchor="ctr" anchorCtr="0">
            <a:noAutofit/>
          </a:bodyPr>
          <a:lstStyle/>
          <a:p>
            <a:pPr algn="ctr"/>
            <a:r>
              <a:rPr lang="en-US" sz="9700" b="1" spc="-30" dirty="0">
                <a:solidFill>
                  <a:schemeClr val="tx2"/>
                </a:solidFill>
                <a:cs typeface="Poppins" panose="00000500000000000000" pitchFamily="2" charset="0"/>
              </a:rPr>
              <a:t>Orientation Packet</a:t>
            </a:r>
          </a:p>
          <a:p>
            <a:pPr algn="ctr"/>
            <a:r>
              <a:rPr lang="en-US" sz="6000" b="1" spc="-30" dirty="0">
                <a:solidFill>
                  <a:schemeClr val="tx2"/>
                </a:solidFill>
                <a:cs typeface="Poppins" panose="00000500000000000000" pitchFamily="2" charset="0"/>
              </a:rPr>
              <a:t>for those new to DPCAC Emissions Report </a:t>
            </a:r>
          </a:p>
          <a:p>
            <a:pPr algn="ctr"/>
            <a:r>
              <a:rPr lang="en-US" sz="6000" b="1" spc="-30" dirty="0">
                <a:solidFill>
                  <a:schemeClr val="tx2"/>
                </a:solidFill>
                <a:cs typeface="Poppins" panose="00000500000000000000" pitchFamily="2" charset="0"/>
              </a:rPr>
              <a:t>and a refresher for others </a:t>
            </a:r>
          </a:p>
          <a:p>
            <a:pPr algn="ctr"/>
            <a:r>
              <a:rPr lang="en-US" sz="4800" b="1" spc="-30" dirty="0">
                <a:solidFill>
                  <a:schemeClr val="tx2"/>
                </a:solidFill>
                <a:cs typeface="Poppins" panose="00000500000000000000" pitchFamily="2" charset="0"/>
              </a:rPr>
              <a:t>Fall 2024</a:t>
            </a:r>
          </a:p>
          <a:p>
            <a:pPr algn="ctr"/>
            <a:endParaRPr lang="en-US" sz="6600" b="1" spc="-30" dirty="0">
              <a:solidFill>
                <a:schemeClr val="bg1"/>
              </a:solidFill>
              <a:cs typeface="Poppins" panose="00000500000000000000" pitchFamily="2" charset="0"/>
            </a:endParaRPr>
          </a:p>
        </p:txBody>
      </p:sp>
      <p:pic>
        <p:nvPicPr>
          <p:cNvPr id="8" name="Picture 7">
            <a:extLst>
              <a:ext uri="{FF2B5EF4-FFF2-40B4-BE49-F238E27FC236}">
                <a16:creationId xmlns:a16="http://schemas.microsoft.com/office/drawing/2014/main" id="{D51A07F1-8763-C4BC-5D78-6A8CE9325D6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3016" y="7425601"/>
            <a:ext cx="5763201" cy="5763201"/>
          </a:xfrm>
          <a:prstGeom prst="rect">
            <a:avLst/>
          </a:prstGeom>
        </p:spPr>
      </p:pic>
    </p:spTree>
    <p:extLst>
      <p:ext uri="{BB962C8B-B14F-4D97-AF65-F5344CB8AC3E}">
        <p14:creationId xmlns:p14="http://schemas.microsoft.com/office/powerpoint/2010/main" val="2609870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extBox 454">
            <a:extLst>
              <a:ext uri="{FF2B5EF4-FFF2-40B4-BE49-F238E27FC236}">
                <a16:creationId xmlns:a16="http://schemas.microsoft.com/office/drawing/2014/main" id="{7C255A5E-C12F-28DD-98C0-8A974F8017C5}"/>
              </a:ext>
            </a:extLst>
          </p:cNvPr>
          <p:cNvSpPr txBox="1"/>
          <p:nvPr/>
        </p:nvSpPr>
        <p:spPr>
          <a:xfrm>
            <a:off x="957584" y="617831"/>
            <a:ext cx="22761397" cy="1297791"/>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8800" spc="-330" dirty="0">
                <a:latin typeface="+mn-lt"/>
                <a:cs typeface="Poppins" panose="00000500000000000000" pitchFamily="2" charset="0"/>
              </a:rPr>
              <a:t>Plant Sources of Air Emissions</a:t>
            </a:r>
          </a:p>
        </p:txBody>
      </p:sp>
      <p:sp>
        <p:nvSpPr>
          <p:cNvPr id="8" name="Triangle 7">
            <a:extLst>
              <a:ext uri="{FF2B5EF4-FFF2-40B4-BE49-F238E27FC236}">
                <a16:creationId xmlns:a16="http://schemas.microsoft.com/office/drawing/2014/main" id="{74899EF9-DEE1-B7ED-1F33-C172BEB7FD33}"/>
              </a:ext>
            </a:extLst>
          </p:cNvPr>
          <p:cNvSpPr/>
          <p:nvPr/>
        </p:nvSpPr>
        <p:spPr>
          <a:xfrm>
            <a:off x="957584" y="11510484"/>
            <a:ext cx="1096001" cy="1396683"/>
          </a:xfrm>
          <a:prstGeom prst="triangl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1">
            <a:extLst>
              <a:ext uri="{FF2B5EF4-FFF2-40B4-BE49-F238E27FC236}">
                <a16:creationId xmlns:a16="http://schemas.microsoft.com/office/drawing/2014/main" id="{00000000-0008-0000-0700-000005000000}"/>
              </a:ext>
            </a:extLst>
          </p:cNvPr>
          <p:cNvSpPr txBox="1"/>
          <p:nvPr/>
        </p:nvSpPr>
        <p:spPr>
          <a:xfrm>
            <a:off x="927719" y="4121250"/>
            <a:ext cx="1778800" cy="423031"/>
          </a:xfrm>
          <a:prstGeom prst="rect">
            <a:avLst/>
          </a:prstGeom>
          <a:noFill/>
          <a:ln w="6350" cmpd="sng">
            <a:noFill/>
          </a:ln>
        </p:spPr>
        <p:style>
          <a:lnRef idx="2">
            <a:schemeClr val="dk1"/>
          </a:lnRef>
          <a:fillRef idx="1">
            <a:schemeClr val="lt1"/>
          </a:fillRef>
          <a:effectRef idx="0">
            <a:schemeClr val="dk1"/>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600" b="1" dirty="0">
                <a:solidFill>
                  <a:schemeClr val="bg1"/>
                </a:solidFill>
                <a:cs typeface="Arial"/>
              </a:rPr>
              <a:t>Pounds</a:t>
            </a:r>
            <a:endParaRPr lang="en-US" sz="3600" b="0" dirty="0">
              <a:solidFill>
                <a:schemeClr val="bg1"/>
              </a:solidFill>
              <a:cs typeface="Arial"/>
            </a:endParaRPr>
          </a:p>
        </p:txBody>
      </p:sp>
      <p:sp>
        <p:nvSpPr>
          <p:cNvPr id="3" name="Content Placeholder 2">
            <a:extLst>
              <a:ext uri="{FF2B5EF4-FFF2-40B4-BE49-F238E27FC236}">
                <a16:creationId xmlns:a16="http://schemas.microsoft.com/office/drawing/2014/main" id="{E872CC59-F6B3-6F5E-C2B1-02F32AD5BEC1}"/>
              </a:ext>
            </a:extLst>
          </p:cNvPr>
          <p:cNvSpPr txBox="1">
            <a:spLocks/>
          </p:cNvSpPr>
          <p:nvPr/>
        </p:nvSpPr>
        <p:spPr>
          <a:xfrm>
            <a:off x="664344" y="4121250"/>
            <a:ext cx="10217015" cy="76449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solidFill>
                <a:schemeClr val="tx2"/>
              </a:solidFill>
            </a:endParaRPr>
          </a:p>
          <a:p>
            <a:endParaRPr lang="en-US" sz="2400" dirty="0"/>
          </a:p>
        </p:txBody>
      </p:sp>
      <p:sp>
        <p:nvSpPr>
          <p:cNvPr id="19" name="Content Placeholder 2">
            <a:extLst>
              <a:ext uri="{FF2B5EF4-FFF2-40B4-BE49-F238E27FC236}">
                <a16:creationId xmlns:a16="http://schemas.microsoft.com/office/drawing/2014/main" id="{44F3C705-2D3F-5BA6-3BCA-EE036A9C52AB}"/>
              </a:ext>
            </a:extLst>
          </p:cNvPr>
          <p:cNvSpPr txBox="1">
            <a:spLocks/>
          </p:cNvSpPr>
          <p:nvPr/>
        </p:nvSpPr>
        <p:spPr>
          <a:xfrm>
            <a:off x="388460" y="3151263"/>
            <a:ext cx="12999296" cy="669745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5280"/>
              </a:lnSpc>
              <a:spcAft>
                <a:spcPts val="1500"/>
              </a:spcAft>
              <a:buClr>
                <a:schemeClr val="accent4"/>
              </a:buClr>
              <a:buFont typeface=".Hiragino Kaku Gothic Interface W3"/>
              <a:buChar char="◉"/>
            </a:pPr>
            <a:r>
              <a:rPr lang="en-US" sz="4000" b="1" dirty="0">
                <a:solidFill>
                  <a:schemeClr val="tx2"/>
                </a:solidFill>
              </a:rPr>
              <a:t>Boilers</a:t>
            </a:r>
          </a:p>
          <a:p>
            <a:pPr>
              <a:lnSpc>
                <a:spcPts val="5280"/>
              </a:lnSpc>
              <a:spcAft>
                <a:spcPts val="1500"/>
              </a:spcAft>
              <a:buClr>
                <a:schemeClr val="accent4"/>
              </a:buClr>
              <a:buFont typeface=".Hiragino Kaku Gothic Interface W3"/>
              <a:buChar char="◉"/>
            </a:pPr>
            <a:r>
              <a:rPr lang="en-US" sz="4000" b="1" dirty="0">
                <a:solidFill>
                  <a:schemeClr val="tx2"/>
                </a:solidFill>
              </a:rPr>
              <a:t>Heaters</a:t>
            </a:r>
          </a:p>
          <a:p>
            <a:pPr>
              <a:lnSpc>
                <a:spcPts val="5280"/>
              </a:lnSpc>
              <a:spcAft>
                <a:spcPts val="1500"/>
              </a:spcAft>
              <a:buClr>
                <a:schemeClr val="accent4"/>
              </a:buClr>
              <a:buFont typeface=".Hiragino Kaku Gothic Interface W3"/>
              <a:buChar char="◉"/>
            </a:pPr>
            <a:r>
              <a:rPr lang="en-US" sz="4000" b="1" dirty="0">
                <a:solidFill>
                  <a:schemeClr val="tx2"/>
                </a:solidFill>
              </a:rPr>
              <a:t>Cooling towers</a:t>
            </a:r>
          </a:p>
          <a:p>
            <a:pPr>
              <a:lnSpc>
                <a:spcPts val="5280"/>
              </a:lnSpc>
              <a:spcAft>
                <a:spcPts val="1500"/>
              </a:spcAft>
              <a:buClr>
                <a:schemeClr val="accent4"/>
              </a:buClr>
              <a:buFont typeface=".Hiragino Kaku Gothic Interface W3"/>
              <a:buChar char="◉"/>
            </a:pPr>
            <a:r>
              <a:rPr lang="en-US" sz="4000" b="1" dirty="0">
                <a:solidFill>
                  <a:schemeClr val="tx2"/>
                </a:solidFill>
              </a:rPr>
              <a:t>Process vents</a:t>
            </a:r>
          </a:p>
          <a:p>
            <a:pPr>
              <a:lnSpc>
                <a:spcPts val="5280"/>
              </a:lnSpc>
              <a:spcAft>
                <a:spcPts val="1500"/>
              </a:spcAft>
              <a:buClr>
                <a:schemeClr val="accent4"/>
              </a:buClr>
              <a:buFont typeface=".Hiragino Kaku Gothic Interface W3"/>
              <a:buChar char="◉"/>
            </a:pPr>
            <a:r>
              <a:rPr lang="en-US" sz="4000" b="1" dirty="0">
                <a:solidFill>
                  <a:schemeClr val="tx2"/>
                </a:solidFill>
              </a:rPr>
              <a:t>Tanks</a:t>
            </a:r>
          </a:p>
          <a:p>
            <a:pPr>
              <a:lnSpc>
                <a:spcPts val="5280"/>
              </a:lnSpc>
              <a:spcAft>
                <a:spcPts val="1500"/>
              </a:spcAft>
              <a:buClr>
                <a:schemeClr val="accent4"/>
              </a:buClr>
              <a:buFont typeface=".Hiragino Kaku Gothic Interface W3"/>
              <a:buChar char="◉"/>
            </a:pPr>
            <a:r>
              <a:rPr lang="en-US" sz="4000" b="1" dirty="0">
                <a:solidFill>
                  <a:schemeClr val="tx2"/>
                </a:solidFill>
              </a:rPr>
              <a:t>Wastewater treatment</a:t>
            </a:r>
          </a:p>
          <a:p>
            <a:pPr marL="0" lvl="1" indent="0">
              <a:buClr>
                <a:srgbClr val="6C56B2"/>
              </a:buClr>
              <a:buNone/>
            </a:pPr>
            <a:endParaRPr lang="en-US" sz="5400" b="1" dirty="0">
              <a:solidFill>
                <a:schemeClr val="tx2"/>
              </a:solidFill>
            </a:endParaRPr>
          </a:p>
          <a:p>
            <a:endParaRPr lang="en-US" sz="2400" dirty="0"/>
          </a:p>
        </p:txBody>
      </p:sp>
      <p:grpSp>
        <p:nvGrpSpPr>
          <p:cNvPr id="6" name="Group 5">
            <a:extLst>
              <a:ext uri="{FF2B5EF4-FFF2-40B4-BE49-F238E27FC236}">
                <a16:creationId xmlns:a16="http://schemas.microsoft.com/office/drawing/2014/main" id="{071BC7D9-C44A-49FF-2D68-DB6DD7502BCF}"/>
              </a:ext>
            </a:extLst>
          </p:cNvPr>
          <p:cNvGrpSpPr/>
          <p:nvPr/>
        </p:nvGrpSpPr>
        <p:grpSpPr>
          <a:xfrm>
            <a:off x="388460" y="2068815"/>
            <a:ext cx="11709757" cy="981812"/>
            <a:chOff x="1507005" y="6809319"/>
            <a:chExt cx="13364214" cy="1043547"/>
          </a:xfrm>
          <a:solidFill>
            <a:srgbClr val="1C997B"/>
          </a:solidFill>
        </p:grpSpPr>
        <p:sp>
          <p:nvSpPr>
            <p:cNvPr id="7" name="Rounded Rectangle 6">
              <a:extLst>
                <a:ext uri="{FF2B5EF4-FFF2-40B4-BE49-F238E27FC236}">
                  <a16:creationId xmlns:a16="http://schemas.microsoft.com/office/drawing/2014/main" id="{8A25A957-5A8E-2A3C-2365-2B39B97C8B3E}"/>
                </a:ext>
              </a:extLst>
            </p:cNvPr>
            <p:cNvSpPr/>
            <p:nvPr/>
          </p:nvSpPr>
          <p:spPr>
            <a:xfrm>
              <a:off x="1507007" y="6809319"/>
              <a:ext cx="13364212" cy="1043547"/>
            </a:xfrm>
            <a:prstGeom prst="roundRect">
              <a:avLst>
                <a:gd name="adj" fmla="val 10942"/>
              </a:avLst>
            </a:pr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 name="TextBox 8">
              <a:extLst>
                <a:ext uri="{FF2B5EF4-FFF2-40B4-BE49-F238E27FC236}">
                  <a16:creationId xmlns:a16="http://schemas.microsoft.com/office/drawing/2014/main" id="{9DC226AD-CB20-BA89-9A83-EAF5D960B564}"/>
                </a:ext>
              </a:extLst>
            </p:cNvPr>
            <p:cNvSpPr txBox="1"/>
            <p:nvPr/>
          </p:nvSpPr>
          <p:spPr>
            <a:xfrm>
              <a:off x="1507005" y="6841521"/>
              <a:ext cx="13364214" cy="866314"/>
            </a:xfrm>
            <a:prstGeom prst="rect">
              <a:avLst/>
            </a:prstGeom>
            <a:grpFill/>
          </p:spPr>
          <p:txBody>
            <a:bodyPr wrap="square" rtlCol="0" anchor="ctr" anchorCtr="0">
              <a:noAutofit/>
            </a:bodyPr>
            <a:lstStyle/>
            <a:p>
              <a:pPr algn="ctr"/>
              <a:r>
                <a:rPr lang="en-US" sz="6000" b="1" spc="-30" dirty="0">
                  <a:solidFill>
                    <a:schemeClr val="bg1"/>
                  </a:solidFill>
                  <a:cs typeface="Poppins" panose="00000500000000000000" pitchFamily="2" charset="0"/>
                </a:rPr>
                <a:t>From:</a:t>
              </a:r>
            </a:p>
          </p:txBody>
        </p:sp>
      </p:grpSp>
      <p:sp>
        <p:nvSpPr>
          <p:cNvPr id="13" name="Content Placeholder 2">
            <a:extLst>
              <a:ext uri="{FF2B5EF4-FFF2-40B4-BE49-F238E27FC236}">
                <a16:creationId xmlns:a16="http://schemas.microsoft.com/office/drawing/2014/main" id="{46166870-2FA3-0B34-1BCD-72BF7526931A}"/>
              </a:ext>
            </a:extLst>
          </p:cNvPr>
          <p:cNvSpPr txBox="1">
            <a:spLocks/>
          </p:cNvSpPr>
          <p:nvPr/>
        </p:nvSpPr>
        <p:spPr>
          <a:xfrm>
            <a:off x="12391456" y="2954010"/>
            <a:ext cx="11986194" cy="1053220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Clr>
                <a:schemeClr val="accent4"/>
              </a:buClr>
              <a:buFont typeface=".Hiragino Kaku Gothic Interface W3"/>
              <a:buChar char="◉"/>
            </a:pPr>
            <a:r>
              <a:rPr lang="en-US" sz="4000" b="1" dirty="0">
                <a:solidFill>
                  <a:schemeClr val="tx2"/>
                </a:solidFill>
              </a:rPr>
              <a:t>Routine permitted activities, including maintenance startup, and shutdown</a:t>
            </a:r>
          </a:p>
          <a:p>
            <a:pPr>
              <a:lnSpc>
                <a:spcPct val="150000"/>
              </a:lnSpc>
              <a:buClr>
                <a:schemeClr val="accent4"/>
              </a:buClr>
              <a:buFont typeface=".Hiragino Kaku Gothic Interface W3"/>
              <a:buChar char="◉"/>
            </a:pPr>
            <a:r>
              <a:rPr lang="en-US" sz="4000" b="1" dirty="0">
                <a:solidFill>
                  <a:schemeClr val="tx2"/>
                </a:solidFill>
              </a:rPr>
              <a:t>Loading and unloading of trucks and trains</a:t>
            </a:r>
          </a:p>
          <a:p>
            <a:pPr>
              <a:lnSpc>
                <a:spcPct val="150000"/>
              </a:lnSpc>
              <a:buClr>
                <a:schemeClr val="accent4"/>
              </a:buClr>
              <a:buFont typeface=".Hiragino Kaku Gothic Interface W3"/>
              <a:buChar char="◉"/>
            </a:pPr>
            <a:r>
              <a:rPr lang="en-US" sz="4000" b="1" dirty="0">
                <a:solidFill>
                  <a:schemeClr val="tx2"/>
                </a:solidFill>
              </a:rPr>
              <a:t>Upsets</a:t>
            </a:r>
          </a:p>
          <a:p>
            <a:pPr>
              <a:lnSpc>
                <a:spcPct val="150000"/>
              </a:lnSpc>
              <a:buClr>
                <a:schemeClr val="accent4"/>
              </a:buClr>
              <a:buFont typeface=".Hiragino Kaku Gothic Interface W3"/>
              <a:buChar char="◉"/>
            </a:pPr>
            <a:r>
              <a:rPr lang="en-US" sz="4000" b="1" dirty="0">
                <a:solidFill>
                  <a:schemeClr val="tx2"/>
                </a:solidFill>
              </a:rPr>
              <a:t>Spills</a:t>
            </a:r>
          </a:p>
          <a:p>
            <a:pPr>
              <a:lnSpc>
                <a:spcPct val="150000"/>
              </a:lnSpc>
              <a:buClr>
                <a:srgbClr val="2E8D55"/>
              </a:buClr>
              <a:buFont typeface=".Hiragino Kaku Gothic Interface W3"/>
              <a:buChar char="◉"/>
            </a:pPr>
            <a:endParaRPr lang="en-US" sz="4000" b="1" dirty="0">
              <a:solidFill>
                <a:schemeClr val="tx2"/>
              </a:solidFill>
            </a:endParaRPr>
          </a:p>
          <a:p>
            <a:pPr marL="342900" lvl="1" indent="-342900">
              <a:buClr>
                <a:srgbClr val="6C56B2"/>
              </a:buClr>
              <a:buFont typeface=".Hiragino Kaku Gothic Interface W3"/>
              <a:buChar char="◉"/>
            </a:pPr>
            <a:endParaRPr lang="en-US" sz="5400" b="1" dirty="0">
              <a:solidFill>
                <a:schemeClr val="tx2"/>
              </a:solidFill>
            </a:endParaRPr>
          </a:p>
          <a:p>
            <a:endParaRPr lang="en-US" sz="2400" dirty="0"/>
          </a:p>
        </p:txBody>
      </p:sp>
      <p:grpSp>
        <p:nvGrpSpPr>
          <p:cNvPr id="14" name="Group 13">
            <a:extLst>
              <a:ext uri="{FF2B5EF4-FFF2-40B4-BE49-F238E27FC236}">
                <a16:creationId xmlns:a16="http://schemas.microsoft.com/office/drawing/2014/main" id="{F0C91E50-9A6A-48B5-A456-33C1D9E8B739}"/>
              </a:ext>
            </a:extLst>
          </p:cNvPr>
          <p:cNvGrpSpPr/>
          <p:nvPr/>
        </p:nvGrpSpPr>
        <p:grpSpPr>
          <a:xfrm>
            <a:off x="12279435" y="2068815"/>
            <a:ext cx="11709757" cy="981812"/>
            <a:chOff x="1507005" y="6809319"/>
            <a:chExt cx="13364214" cy="1043547"/>
          </a:xfrm>
          <a:solidFill>
            <a:srgbClr val="1C997B"/>
          </a:solidFill>
        </p:grpSpPr>
        <p:sp>
          <p:nvSpPr>
            <p:cNvPr id="15" name="Rounded Rectangle 14">
              <a:extLst>
                <a:ext uri="{FF2B5EF4-FFF2-40B4-BE49-F238E27FC236}">
                  <a16:creationId xmlns:a16="http://schemas.microsoft.com/office/drawing/2014/main" id="{67C8A9A6-5816-9188-A1FE-D71527FF292A}"/>
                </a:ext>
              </a:extLst>
            </p:cNvPr>
            <p:cNvSpPr/>
            <p:nvPr/>
          </p:nvSpPr>
          <p:spPr>
            <a:xfrm>
              <a:off x="1507007" y="6809319"/>
              <a:ext cx="13364212" cy="1043547"/>
            </a:xfrm>
            <a:prstGeom prst="roundRect">
              <a:avLst>
                <a:gd name="adj" fmla="val 10942"/>
              </a:avLst>
            </a:pr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6" name="TextBox 15">
              <a:extLst>
                <a:ext uri="{FF2B5EF4-FFF2-40B4-BE49-F238E27FC236}">
                  <a16:creationId xmlns:a16="http://schemas.microsoft.com/office/drawing/2014/main" id="{BA499DD0-F13F-B155-8EE6-430EDEFF8B32}"/>
                </a:ext>
              </a:extLst>
            </p:cNvPr>
            <p:cNvSpPr txBox="1"/>
            <p:nvPr/>
          </p:nvSpPr>
          <p:spPr>
            <a:xfrm>
              <a:off x="1507005" y="6841521"/>
              <a:ext cx="13364214" cy="866314"/>
            </a:xfrm>
            <a:prstGeom prst="rect">
              <a:avLst/>
            </a:prstGeom>
            <a:grpFill/>
          </p:spPr>
          <p:txBody>
            <a:bodyPr wrap="square" rtlCol="0" anchor="ctr" anchorCtr="0">
              <a:noAutofit/>
            </a:bodyPr>
            <a:lstStyle/>
            <a:p>
              <a:pPr algn="ctr"/>
              <a:r>
                <a:rPr lang="en-US" sz="6000" b="1" spc="-30" dirty="0">
                  <a:solidFill>
                    <a:schemeClr val="bg1"/>
                  </a:solidFill>
                  <a:cs typeface="Poppins" panose="00000500000000000000" pitchFamily="2" charset="0"/>
                </a:rPr>
                <a:t>During:</a:t>
              </a:r>
            </a:p>
          </p:txBody>
        </p:sp>
      </p:grpSp>
      <p:sp>
        <p:nvSpPr>
          <p:cNvPr id="2" name="TextBox 1">
            <a:extLst>
              <a:ext uri="{FF2B5EF4-FFF2-40B4-BE49-F238E27FC236}">
                <a16:creationId xmlns:a16="http://schemas.microsoft.com/office/drawing/2014/main" id="{A76BC2EB-79F2-F1E5-B655-6744E27EC115}"/>
              </a:ext>
            </a:extLst>
          </p:cNvPr>
          <p:cNvSpPr txBox="1"/>
          <p:nvPr/>
        </p:nvSpPr>
        <p:spPr>
          <a:xfrm>
            <a:off x="2943357" y="10557134"/>
            <a:ext cx="18490936" cy="1754326"/>
          </a:xfrm>
          <a:prstGeom prst="rect">
            <a:avLst/>
          </a:prstGeom>
          <a:noFill/>
        </p:spPr>
        <p:txBody>
          <a:bodyPr wrap="square" rtlCol="0">
            <a:spAutoFit/>
          </a:bodyPr>
          <a:lstStyle/>
          <a:p>
            <a:pPr algn="ctr"/>
            <a:r>
              <a:rPr lang="en-US" sz="5400" b="1" dirty="0">
                <a:solidFill>
                  <a:srgbClr val="1C997B"/>
                </a:solidFill>
              </a:rPr>
              <a:t>NOx</a:t>
            </a:r>
            <a:r>
              <a:rPr lang="en-US" sz="5400" b="1" dirty="0">
                <a:solidFill>
                  <a:schemeClr val="tx2"/>
                </a:solidFill>
              </a:rPr>
              <a:t> comes mostly from combustion in heaters and boilers. </a:t>
            </a:r>
            <a:r>
              <a:rPr lang="en-US" sz="5400" b="1" dirty="0">
                <a:solidFill>
                  <a:srgbClr val="1C997B"/>
                </a:solidFill>
              </a:rPr>
              <a:t> </a:t>
            </a:r>
          </a:p>
          <a:p>
            <a:pPr algn="ctr"/>
            <a:r>
              <a:rPr lang="en-US" sz="5400" b="1" dirty="0">
                <a:solidFill>
                  <a:srgbClr val="1C997B"/>
                </a:solidFill>
              </a:rPr>
              <a:t>VOCs </a:t>
            </a:r>
            <a:r>
              <a:rPr lang="en-US" sz="5400" b="1" dirty="0">
                <a:solidFill>
                  <a:schemeClr val="tx2"/>
                </a:solidFill>
              </a:rPr>
              <a:t>come from many sources.</a:t>
            </a:r>
          </a:p>
        </p:txBody>
      </p:sp>
    </p:spTree>
    <p:extLst>
      <p:ext uri="{BB962C8B-B14F-4D97-AF65-F5344CB8AC3E}">
        <p14:creationId xmlns:p14="http://schemas.microsoft.com/office/powerpoint/2010/main" val="69523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extBox 454">
            <a:extLst>
              <a:ext uri="{FF2B5EF4-FFF2-40B4-BE49-F238E27FC236}">
                <a16:creationId xmlns:a16="http://schemas.microsoft.com/office/drawing/2014/main" id="{7C255A5E-C12F-28DD-98C0-8A974F8017C5}"/>
              </a:ext>
            </a:extLst>
          </p:cNvPr>
          <p:cNvSpPr txBox="1"/>
          <p:nvPr/>
        </p:nvSpPr>
        <p:spPr>
          <a:xfrm>
            <a:off x="927719" y="326773"/>
            <a:ext cx="22761397" cy="2503249"/>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8800" spc="-330" dirty="0">
                <a:latin typeface="+mn-lt"/>
                <a:cs typeface="Poppins" panose="00000500000000000000" pitchFamily="2" charset="0"/>
              </a:rPr>
              <a:t>Things DPCAC Plants Make or Do </a:t>
            </a:r>
          </a:p>
          <a:p>
            <a:r>
              <a:rPr lang="en-US" sz="8800" spc="-330" dirty="0">
                <a:latin typeface="+mn-lt"/>
                <a:cs typeface="Poppins" panose="00000500000000000000" pitchFamily="2" charset="0"/>
              </a:rPr>
              <a:t>That Generate Emissions</a:t>
            </a:r>
          </a:p>
        </p:txBody>
      </p:sp>
      <p:sp>
        <p:nvSpPr>
          <p:cNvPr id="8" name="Triangle 7">
            <a:extLst>
              <a:ext uri="{FF2B5EF4-FFF2-40B4-BE49-F238E27FC236}">
                <a16:creationId xmlns:a16="http://schemas.microsoft.com/office/drawing/2014/main" id="{74899EF9-DEE1-B7ED-1F33-C172BEB7FD33}"/>
              </a:ext>
            </a:extLst>
          </p:cNvPr>
          <p:cNvSpPr/>
          <p:nvPr/>
        </p:nvSpPr>
        <p:spPr>
          <a:xfrm>
            <a:off x="957584" y="11510484"/>
            <a:ext cx="1096001" cy="1396683"/>
          </a:xfrm>
          <a:prstGeom prst="triangl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1">
            <a:extLst>
              <a:ext uri="{FF2B5EF4-FFF2-40B4-BE49-F238E27FC236}">
                <a16:creationId xmlns:a16="http://schemas.microsoft.com/office/drawing/2014/main" id="{00000000-0008-0000-0700-000005000000}"/>
              </a:ext>
            </a:extLst>
          </p:cNvPr>
          <p:cNvSpPr txBox="1"/>
          <p:nvPr/>
        </p:nvSpPr>
        <p:spPr>
          <a:xfrm>
            <a:off x="927719" y="4121250"/>
            <a:ext cx="1778800" cy="423031"/>
          </a:xfrm>
          <a:prstGeom prst="rect">
            <a:avLst/>
          </a:prstGeom>
          <a:noFill/>
          <a:ln w="6350" cmpd="sng">
            <a:noFill/>
          </a:ln>
        </p:spPr>
        <p:style>
          <a:lnRef idx="2">
            <a:schemeClr val="dk1"/>
          </a:lnRef>
          <a:fillRef idx="1">
            <a:schemeClr val="lt1"/>
          </a:fillRef>
          <a:effectRef idx="0">
            <a:schemeClr val="dk1"/>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600" b="1" dirty="0">
                <a:solidFill>
                  <a:schemeClr val="bg1"/>
                </a:solidFill>
                <a:cs typeface="Arial"/>
              </a:rPr>
              <a:t>Pounds</a:t>
            </a:r>
            <a:endParaRPr lang="en-US" sz="3600" b="0" dirty="0">
              <a:solidFill>
                <a:schemeClr val="bg1"/>
              </a:solidFill>
              <a:cs typeface="Arial"/>
            </a:endParaRPr>
          </a:p>
        </p:txBody>
      </p:sp>
      <p:sp>
        <p:nvSpPr>
          <p:cNvPr id="3" name="Content Placeholder 2">
            <a:extLst>
              <a:ext uri="{FF2B5EF4-FFF2-40B4-BE49-F238E27FC236}">
                <a16:creationId xmlns:a16="http://schemas.microsoft.com/office/drawing/2014/main" id="{E872CC59-F6B3-6F5E-C2B1-02F32AD5BEC1}"/>
              </a:ext>
            </a:extLst>
          </p:cNvPr>
          <p:cNvSpPr txBox="1">
            <a:spLocks/>
          </p:cNvSpPr>
          <p:nvPr/>
        </p:nvSpPr>
        <p:spPr>
          <a:xfrm>
            <a:off x="664344" y="4121250"/>
            <a:ext cx="10217015" cy="76449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solidFill>
                <a:schemeClr val="tx2"/>
              </a:solidFill>
            </a:endParaRPr>
          </a:p>
          <a:p>
            <a:endParaRPr lang="en-US" sz="2400" dirty="0"/>
          </a:p>
        </p:txBody>
      </p:sp>
      <p:sp>
        <p:nvSpPr>
          <p:cNvPr id="19" name="Content Placeholder 2">
            <a:extLst>
              <a:ext uri="{FF2B5EF4-FFF2-40B4-BE49-F238E27FC236}">
                <a16:creationId xmlns:a16="http://schemas.microsoft.com/office/drawing/2014/main" id="{44F3C705-2D3F-5BA6-3BCA-EE036A9C52AB}"/>
              </a:ext>
            </a:extLst>
          </p:cNvPr>
          <p:cNvSpPr txBox="1">
            <a:spLocks/>
          </p:cNvSpPr>
          <p:nvPr/>
        </p:nvSpPr>
        <p:spPr>
          <a:xfrm>
            <a:off x="957584" y="2882806"/>
            <a:ext cx="22471945" cy="1012184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Clr>
                <a:schemeClr val="accent4"/>
              </a:buClr>
              <a:buFont typeface="System Font Regular"/>
              <a:buChar char="◉"/>
            </a:pPr>
            <a:r>
              <a:rPr lang="en-US" sz="5400" b="1" dirty="0">
                <a:solidFill>
                  <a:schemeClr val="tx2"/>
                </a:solidFill>
              </a:rPr>
              <a:t>Refine crude oil: </a:t>
            </a:r>
            <a:r>
              <a:rPr lang="en-US" sz="5400" dirty="0">
                <a:solidFill>
                  <a:schemeClr val="tx2"/>
                </a:solidFill>
              </a:rPr>
              <a:t>PEMEX Deer Park</a:t>
            </a:r>
          </a:p>
          <a:p>
            <a:pPr>
              <a:lnSpc>
                <a:spcPct val="150000"/>
              </a:lnSpc>
              <a:buClr>
                <a:schemeClr val="accent4"/>
              </a:buClr>
              <a:buFont typeface="System Font Regular"/>
              <a:buChar char="◉"/>
            </a:pPr>
            <a:r>
              <a:rPr lang="en-US" sz="5400" b="1" dirty="0">
                <a:solidFill>
                  <a:schemeClr val="tx2"/>
                </a:solidFill>
              </a:rPr>
              <a:t>Manufacturer chemicals: </a:t>
            </a:r>
            <a:r>
              <a:rPr lang="en-US" sz="5400" dirty="0">
                <a:solidFill>
                  <a:schemeClr val="tx2"/>
                </a:solidFill>
              </a:rPr>
              <a:t>Dow, Evonik, GEO, Lubrizol, NOVVI, </a:t>
            </a:r>
            <a:r>
              <a:rPr lang="en-US" sz="5400" dirty="0" err="1">
                <a:solidFill>
                  <a:schemeClr val="tx2"/>
                </a:solidFill>
              </a:rPr>
              <a:t>OxyChem</a:t>
            </a:r>
            <a:r>
              <a:rPr lang="en-US" sz="5400" dirty="0">
                <a:solidFill>
                  <a:schemeClr val="tx2"/>
                </a:solidFill>
              </a:rPr>
              <a:t>, Shell Deer Park Chemicals, Westlake Epoxy</a:t>
            </a:r>
          </a:p>
          <a:p>
            <a:pPr>
              <a:lnSpc>
                <a:spcPct val="150000"/>
              </a:lnSpc>
              <a:buClr>
                <a:schemeClr val="accent4"/>
              </a:buClr>
              <a:buFont typeface="System Font Regular"/>
              <a:buChar char="◉"/>
            </a:pPr>
            <a:r>
              <a:rPr lang="en-US" sz="5400" b="1" dirty="0">
                <a:solidFill>
                  <a:schemeClr val="tx2"/>
                </a:solidFill>
              </a:rPr>
              <a:t>Package and distribute lubricants: </a:t>
            </a:r>
            <a:r>
              <a:rPr lang="en-US" sz="5400" dirty="0">
                <a:solidFill>
                  <a:schemeClr val="tx2"/>
                </a:solidFill>
              </a:rPr>
              <a:t>Valvoline</a:t>
            </a:r>
          </a:p>
          <a:p>
            <a:pPr>
              <a:lnSpc>
                <a:spcPct val="150000"/>
              </a:lnSpc>
              <a:buClr>
                <a:schemeClr val="accent4"/>
              </a:buClr>
              <a:buFont typeface="System Font Regular"/>
              <a:buChar char="◉"/>
            </a:pPr>
            <a:r>
              <a:rPr lang="en-US" sz="5400" b="1" dirty="0">
                <a:solidFill>
                  <a:schemeClr val="tx2"/>
                </a:solidFill>
              </a:rPr>
              <a:t>Store and ship other plants’ products:</a:t>
            </a:r>
            <a:r>
              <a:rPr lang="en-US" sz="5400" b="1" dirty="0"/>
              <a:t> </a:t>
            </a:r>
            <a:r>
              <a:rPr lang="en-US" sz="5400" dirty="0">
                <a:solidFill>
                  <a:schemeClr val="tx2"/>
                </a:solidFill>
              </a:rPr>
              <a:t>ITC, Vopak </a:t>
            </a:r>
            <a:r>
              <a:rPr lang="en-US" sz="5400" dirty="0" err="1">
                <a:solidFill>
                  <a:schemeClr val="tx2"/>
                </a:solidFill>
              </a:rPr>
              <a:t>Exolum</a:t>
            </a:r>
            <a:r>
              <a:rPr lang="en-US" sz="5400" dirty="0">
                <a:solidFill>
                  <a:schemeClr val="tx2"/>
                </a:solidFill>
              </a:rPr>
              <a:t> , Vopak Terminal Deer Park</a:t>
            </a:r>
          </a:p>
          <a:p>
            <a:pPr>
              <a:lnSpc>
                <a:spcPct val="150000"/>
              </a:lnSpc>
              <a:buClr>
                <a:schemeClr val="accent4"/>
              </a:buClr>
              <a:buFont typeface="System Font Regular"/>
              <a:buChar char="◉"/>
            </a:pPr>
            <a:r>
              <a:rPr lang="en-US" sz="5400" b="1" dirty="0">
                <a:solidFill>
                  <a:schemeClr val="tx2"/>
                </a:solidFill>
              </a:rPr>
              <a:t>Manage waste or wastewater from other plants: </a:t>
            </a:r>
            <a:r>
              <a:rPr lang="en-US" sz="5400" dirty="0">
                <a:solidFill>
                  <a:schemeClr val="tx2"/>
                </a:solidFill>
              </a:rPr>
              <a:t>Clean Harbors, Texas Molecular</a:t>
            </a:r>
          </a:p>
          <a:p>
            <a:pPr marL="0" lvl="1" indent="0">
              <a:buClr>
                <a:srgbClr val="6C56B2"/>
              </a:buClr>
              <a:buNone/>
            </a:pPr>
            <a:endParaRPr lang="en-US" sz="5400" b="1" dirty="0">
              <a:solidFill>
                <a:schemeClr val="tx2"/>
              </a:solidFill>
            </a:endParaRPr>
          </a:p>
          <a:p>
            <a:endParaRPr lang="en-US" sz="2400" dirty="0"/>
          </a:p>
        </p:txBody>
      </p:sp>
    </p:spTree>
    <p:extLst>
      <p:ext uri="{BB962C8B-B14F-4D97-AF65-F5344CB8AC3E}">
        <p14:creationId xmlns:p14="http://schemas.microsoft.com/office/powerpoint/2010/main" val="2014574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9225" y="4847226"/>
            <a:ext cx="16459200" cy="2286000"/>
          </a:xfrm>
        </p:spPr>
        <p:txBody>
          <a:bodyPr>
            <a:normAutofit/>
          </a:bodyPr>
          <a:lstStyle/>
          <a:p>
            <a:r>
              <a:rPr lang="en-US" sz="10800" dirty="0">
                <a:latin typeface="+mn-lt"/>
                <a:ea typeface="Arial Unicode MS" pitchFamily="34" charset="-128"/>
                <a:cs typeface="Times New Roman" panose="02020603050405020304" pitchFamily="18" charset="0"/>
              </a:rPr>
              <a:t>Where</a:t>
            </a:r>
            <a:r>
              <a:rPr lang="en-US" sz="10800" dirty="0">
                <a:latin typeface="+mn-lt"/>
              </a:rPr>
              <a:t> </a:t>
            </a:r>
            <a:r>
              <a:rPr lang="en-US" sz="10800" i="1" dirty="0">
                <a:latin typeface="+mn-lt"/>
                <a:ea typeface="Arial Unicode MS" pitchFamily="34" charset="-128"/>
                <a:cs typeface="Times New Roman" panose="02020603050405020304" pitchFamily="18" charset="0"/>
              </a:rPr>
              <a:t>Data</a:t>
            </a:r>
            <a:r>
              <a:rPr lang="en-US" sz="10800" dirty="0">
                <a:latin typeface="+mn-lt"/>
                <a:ea typeface="Arial Unicode MS" pitchFamily="34" charset="-128"/>
                <a:cs typeface="Times New Roman" panose="02020603050405020304" pitchFamily="18" charset="0"/>
              </a:rPr>
              <a:t> Come From</a:t>
            </a:r>
            <a:endParaRPr lang="en-US" sz="10800" dirty="0">
              <a:latin typeface="+mn-lt"/>
            </a:endParaRPr>
          </a:p>
        </p:txBody>
      </p:sp>
    </p:spTree>
    <p:extLst>
      <p:ext uri="{BB962C8B-B14F-4D97-AF65-F5344CB8AC3E}">
        <p14:creationId xmlns:p14="http://schemas.microsoft.com/office/powerpoint/2010/main" val="168404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a:extLst>
              <a:ext uri="{FF2B5EF4-FFF2-40B4-BE49-F238E27FC236}">
                <a16:creationId xmlns:a16="http://schemas.microsoft.com/office/drawing/2014/main" id="{EBE5CB70-2C3E-6EF9-62ED-E18CD5E5FABA}"/>
              </a:ext>
            </a:extLst>
          </p:cNvPr>
          <p:cNvSpPr/>
          <p:nvPr/>
        </p:nvSpPr>
        <p:spPr>
          <a:xfrm rot="16200000">
            <a:off x="1471776" y="2102820"/>
            <a:ext cx="4400563" cy="6396764"/>
          </a:xfrm>
          <a:prstGeom prst="round2SameRect">
            <a:avLst>
              <a:gd name="adj1" fmla="val 24649"/>
              <a:gd name="adj2" fmla="val 0"/>
            </a:avLst>
          </a:prstGeom>
          <a:solidFill>
            <a:srgbClr val="0087B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nvGrpSpPr>
          <p:cNvPr id="393" name="Group 392">
            <a:extLst>
              <a:ext uri="{FF2B5EF4-FFF2-40B4-BE49-F238E27FC236}">
                <a16:creationId xmlns:a16="http://schemas.microsoft.com/office/drawing/2014/main" id="{AA13C8E9-E18F-FCFC-C476-A77F8090971F}"/>
              </a:ext>
            </a:extLst>
          </p:cNvPr>
          <p:cNvGrpSpPr/>
          <p:nvPr/>
        </p:nvGrpSpPr>
        <p:grpSpPr>
          <a:xfrm>
            <a:off x="492660" y="3027887"/>
            <a:ext cx="22432067" cy="4718800"/>
            <a:chOff x="575115" y="1510888"/>
            <a:chExt cx="22432067" cy="4718800"/>
          </a:xfrm>
        </p:grpSpPr>
        <p:sp>
          <p:nvSpPr>
            <p:cNvPr id="4" name="Round Same Side Corner Rectangle 3">
              <a:extLst>
                <a:ext uri="{FF2B5EF4-FFF2-40B4-BE49-F238E27FC236}">
                  <a16:creationId xmlns:a16="http://schemas.microsoft.com/office/drawing/2014/main" id="{E879ED5F-9BDB-392D-6A2A-EA2726FF5BE7}"/>
                </a:ext>
              </a:extLst>
            </p:cNvPr>
            <p:cNvSpPr/>
            <p:nvPr/>
          </p:nvSpPr>
          <p:spPr>
            <a:xfrm rot="5400000">
              <a:off x="9590866" y="-7504863"/>
              <a:ext cx="4400566" cy="22432067"/>
            </a:xfrm>
            <a:prstGeom prst="round2SameRect">
              <a:avLst>
                <a:gd name="adj1" fmla="val 50000"/>
                <a:gd name="adj2" fmla="val 19325"/>
              </a:avLst>
            </a:prstGeom>
            <a:solidFill>
              <a:schemeClr val="accent6">
                <a:alpha val="15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nvGrpSpPr>
            <p:cNvPr id="84" name="Group 83">
              <a:extLst>
                <a:ext uri="{FF2B5EF4-FFF2-40B4-BE49-F238E27FC236}">
                  <a16:creationId xmlns:a16="http://schemas.microsoft.com/office/drawing/2014/main" id="{9D1D6580-A1F0-82E6-1D00-EE2A200F042C}"/>
                </a:ext>
              </a:extLst>
            </p:cNvPr>
            <p:cNvGrpSpPr/>
            <p:nvPr/>
          </p:nvGrpSpPr>
          <p:grpSpPr>
            <a:xfrm>
              <a:off x="931038" y="1545795"/>
              <a:ext cx="21568072" cy="4683893"/>
              <a:chOff x="931038" y="1545795"/>
              <a:chExt cx="21568072" cy="4683893"/>
            </a:xfrm>
          </p:grpSpPr>
          <p:sp>
            <p:nvSpPr>
              <p:cNvPr id="26" name="TextBox 25">
                <a:extLst>
                  <a:ext uri="{FF2B5EF4-FFF2-40B4-BE49-F238E27FC236}">
                    <a16:creationId xmlns:a16="http://schemas.microsoft.com/office/drawing/2014/main" id="{039A7A1A-1A2F-6197-67E4-89F6DA9B1786}"/>
                  </a:ext>
                </a:extLst>
              </p:cNvPr>
              <p:cNvSpPr txBox="1"/>
              <p:nvPr/>
            </p:nvSpPr>
            <p:spPr>
              <a:xfrm>
                <a:off x="931038" y="2904566"/>
                <a:ext cx="5866727" cy="1938992"/>
              </a:xfrm>
              <a:prstGeom prst="rect">
                <a:avLst/>
              </a:prstGeom>
              <a:noFill/>
            </p:spPr>
            <p:txBody>
              <a:bodyPr wrap="square" rtlCol="0" anchor="b">
                <a:spAutoFit/>
              </a:bodyPr>
              <a:lstStyle/>
              <a:p>
                <a:pPr algn="ctr"/>
                <a:r>
                  <a:rPr lang="en-US" sz="6000" b="1" spc="-30" dirty="0">
                    <a:solidFill>
                      <a:schemeClr val="bg1"/>
                    </a:solidFill>
                    <a:cs typeface="Poppins" panose="00000500000000000000" pitchFamily="2" charset="0"/>
                  </a:rPr>
                  <a:t>TCEQ Emissions Inventory</a:t>
                </a:r>
              </a:p>
            </p:txBody>
          </p:sp>
          <p:sp>
            <p:nvSpPr>
              <p:cNvPr id="27" name="TextBox 26">
                <a:extLst>
                  <a:ext uri="{FF2B5EF4-FFF2-40B4-BE49-F238E27FC236}">
                    <a16:creationId xmlns:a16="http://schemas.microsoft.com/office/drawing/2014/main" id="{F19263FA-9D7B-CF3D-60F3-C17DAC2EA890}"/>
                  </a:ext>
                </a:extLst>
              </p:cNvPr>
              <p:cNvSpPr txBox="1"/>
              <p:nvPr/>
            </p:nvSpPr>
            <p:spPr>
              <a:xfrm>
                <a:off x="7088341" y="1545795"/>
                <a:ext cx="15410769" cy="3855799"/>
              </a:xfrm>
              <a:prstGeom prst="rect">
                <a:avLst/>
              </a:prstGeom>
              <a:noFill/>
            </p:spPr>
            <p:txBody>
              <a:bodyPr wrap="square" rtlCol="0">
                <a:spAutoFit/>
              </a:bodyPr>
              <a:lstStyle/>
              <a:p>
                <a:pPr marL="457200" indent="-457200">
                  <a:lnSpc>
                    <a:spcPct val="130000"/>
                  </a:lnSpc>
                  <a:buFont typeface=".Hiragino Kaku Gothic Interface W3"/>
                  <a:buChar char="◉"/>
                </a:pPr>
                <a:r>
                  <a:rPr lang="en-US" sz="4800" b="1" spc="-30" dirty="0">
                    <a:solidFill>
                      <a:schemeClr val="tx2"/>
                    </a:solidFill>
                    <a:cs typeface="Poppins" panose="00000500000000000000" pitchFamily="2" charset="0"/>
                  </a:rPr>
                  <a:t>Reported annually by major sources to Texas Commission on Environmental Quality (TCEQ)</a:t>
                </a:r>
              </a:p>
              <a:p>
                <a:pPr marL="457200" indent="-457200">
                  <a:lnSpc>
                    <a:spcPct val="130000"/>
                  </a:lnSpc>
                  <a:buFont typeface=".Hiragino Kaku Gothic Interface W3"/>
                  <a:buChar char="◉"/>
                </a:pPr>
                <a:r>
                  <a:rPr lang="en-US" sz="4800" b="1" spc="-30" dirty="0">
                    <a:solidFill>
                      <a:schemeClr val="tx2"/>
                    </a:solidFill>
                    <a:cs typeface="Poppins" panose="00000500000000000000" pitchFamily="2" charset="0"/>
                  </a:rPr>
                  <a:t>Just air -- all air releases of covered pollutants</a:t>
                </a:r>
              </a:p>
              <a:p>
                <a:pPr>
                  <a:lnSpc>
                    <a:spcPct val="130000"/>
                  </a:lnSpc>
                </a:pPr>
                <a:endParaRPr lang="en-US" sz="4800" b="1" spc="-30" dirty="0">
                  <a:solidFill>
                    <a:schemeClr val="tx2"/>
                  </a:solidFill>
                  <a:cs typeface="Poppins" panose="00000500000000000000" pitchFamily="2" charset="0"/>
                </a:endParaRPr>
              </a:p>
            </p:txBody>
          </p:sp>
          <p:grpSp>
            <p:nvGrpSpPr>
              <p:cNvPr id="45" name="Group 44">
                <a:extLst>
                  <a:ext uri="{FF2B5EF4-FFF2-40B4-BE49-F238E27FC236}">
                    <a16:creationId xmlns:a16="http://schemas.microsoft.com/office/drawing/2014/main" id="{4574D1DC-5AAF-F53E-6D09-00DA2CB1C1FD}"/>
                  </a:ext>
                </a:extLst>
              </p:cNvPr>
              <p:cNvGrpSpPr/>
              <p:nvPr/>
            </p:nvGrpSpPr>
            <p:grpSpPr>
              <a:xfrm>
                <a:off x="6079130" y="5613428"/>
                <a:ext cx="6408353" cy="616260"/>
                <a:chOff x="14416305" y="6446121"/>
                <a:chExt cx="6408353" cy="616260"/>
              </a:xfrm>
            </p:grpSpPr>
            <p:sp>
              <p:nvSpPr>
                <p:cNvPr id="46" name="Rounded Rectangle 45">
                  <a:extLst>
                    <a:ext uri="{FF2B5EF4-FFF2-40B4-BE49-F238E27FC236}">
                      <a16:creationId xmlns:a16="http://schemas.microsoft.com/office/drawing/2014/main" id="{F5B69055-5396-535C-4EA4-5B40F46FED78}"/>
                    </a:ext>
                  </a:extLst>
                </p:cNvPr>
                <p:cNvSpPr/>
                <p:nvPr/>
              </p:nvSpPr>
              <p:spPr>
                <a:xfrm>
                  <a:off x="14498528" y="6446744"/>
                  <a:ext cx="6326130" cy="615637"/>
                </a:xfrm>
                <a:prstGeom prst="roundRect">
                  <a:avLst>
                    <a:gd name="adj" fmla="val 50000"/>
                  </a:avLst>
                </a:pr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7" name="Rounded Rectangle 46">
                  <a:extLst>
                    <a:ext uri="{FF2B5EF4-FFF2-40B4-BE49-F238E27FC236}">
                      <a16:creationId xmlns:a16="http://schemas.microsoft.com/office/drawing/2014/main" id="{0355289A-CB83-5FB3-7DA0-FF1924BD1301}"/>
                    </a:ext>
                  </a:extLst>
                </p:cNvPr>
                <p:cNvSpPr/>
                <p:nvPr/>
              </p:nvSpPr>
              <p:spPr>
                <a:xfrm>
                  <a:off x="14416305" y="6446121"/>
                  <a:ext cx="6326130" cy="615637"/>
                </a:xfrm>
                <a:prstGeom prst="roundRect">
                  <a:avLst>
                    <a:gd name="adj" fmla="val 50000"/>
                  </a:avLst>
                </a:prstGeom>
                <a:solidFill>
                  <a:schemeClr val="accent3">
                    <a:alpha val="3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8" name="Freeform 47">
                  <a:extLst>
                    <a:ext uri="{FF2B5EF4-FFF2-40B4-BE49-F238E27FC236}">
                      <a16:creationId xmlns:a16="http://schemas.microsoft.com/office/drawing/2014/main" id="{081FA4DE-0D90-AD0D-CB00-B6702364A691}"/>
                    </a:ext>
                  </a:extLst>
                </p:cNvPr>
                <p:cNvSpPr/>
                <p:nvPr/>
              </p:nvSpPr>
              <p:spPr>
                <a:xfrm>
                  <a:off x="19815567" y="6514041"/>
                  <a:ext cx="478384" cy="479798"/>
                </a:xfrm>
                <a:custGeom>
                  <a:avLst/>
                  <a:gdLst/>
                  <a:ahLst/>
                  <a:cxnLst>
                    <a:cxn ang="3cd4">
                      <a:pos x="hc" y="t"/>
                    </a:cxn>
                    <a:cxn ang="cd2">
                      <a:pos x="l" y="vc"/>
                    </a:cxn>
                    <a:cxn ang="cd4">
                      <a:pos x="hc" y="b"/>
                    </a:cxn>
                    <a:cxn ang="0">
                      <a:pos x="r" y="vc"/>
                    </a:cxn>
                  </a:cxnLst>
                  <a:rect l="l" t="t" r="r" b="b"/>
                  <a:pathLst>
                    <a:path w="385" h="386">
                      <a:moveTo>
                        <a:pt x="385" y="193"/>
                      </a:moveTo>
                      <a:cubicBezTo>
                        <a:pt x="385" y="300"/>
                        <a:pt x="299" y="386"/>
                        <a:pt x="193" y="386"/>
                      </a:cubicBezTo>
                      <a:cubicBezTo>
                        <a:pt x="86" y="386"/>
                        <a:pt x="0" y="300"/>
                        <a:pt x="0" y="193"/>
                      </a:cubicBezTo>
                      <a:cubicBezTo>
                        <a:pt x="0" y="87"/>
                        <a:pt x="86" y="0"/>
                        <a:pt x="193" y="0"/>
                      </a:cubicBezTo>
                      <a:cubicBezTo>
                        <a:pt x="299" y="0"/>
                        <a:pt x="385" y="87"/>
                        <a:pt x="385" y="193"/>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nvGrpSpPr>
                <p:cNvPr id="49" name="Group 48">
                  <a:extLst>
                    <a:ext uri="{FF2B5EF4-FFF2-40B4-BE49-F238E27FC236}">
                      <a16:creationId xmlns:a16="http://schemas.microsoft.com/office/drawing/2014/main" id="{5B62028F-9A83-AD8B-0371-9D803A448BE2}"/>
                    </a:ext>
                  </a:extLst>
                </p:cNvPr>
                <p:cNvGrpSpPr/>
                <p:nvPr/>
              </p:nvGrpSpPr>
              <p:grpSpPr>
                <a:xfrm>
                  <a:off x="17421155" y="6514041"/>
                  <a:ext cx="479630" cy="479798"/>
                  <a:chOff x="17421155" y="6514041"/>
                  <a:chExt cx="479630" cy="479798"/>
                </a:xfrm>
              </p:grpSpPr>
              <p:sp>
                <p:nvSpPr>
                  <p:cNvPr id="59" name="Freeform 58">
                    <a:extLst>
                      <a:ext uri="{FF2B5EF4-FFF2-40B4-BE49-F238E27FC236}">
                        <a16:creationId xmlns:a16="http://schemas.microsoft.com/office/drawing/2014/main" id="{D3F012AE-A8FE-6B62-CC89-B88FE1B6DCD9}"/>
                      </a:ext>
                    </a:extLst>
                  </p:cNvPr>
                  <p:cNvSpPr/>
                  <p:nvPr/>
                </p:nvSpPr>
                <p:spPr>
                  <a:xfrm>
                    <a:off x="17421155" y="6514041"/>
                    <a:ext cx="479630" cy="479798"/>
                  </a:xfrm>
                  <a:custGeom>
                    <a:avLst/>
                    <a:gdLst/>
                    <a:ahLst/>
                    <a:cxnLst>
                      <a:cxn ang="3cd4">
                        <a:pos x="hc" y="t"/>
                      </a:cxn>
                      <a:cxn ang="cd2">
                        <a:pos x="l" y="vc"/>
                      </a:cxn>
                      <a:cxn ang="cd4">
                        <a:pos x="hc" y="b"/>
                      </a:cxn>
                      <a:cxn ang="0">
                        <a:pos x="r" y="vc"/>
                      </a:cxn>
                    </a:cxnLst>
                    <a:rect l="l" t="t" r="r" b="b"/>
                    <a:pathLst>
                      <a:path w="386" h="386">
                        <a:moveTo>
                          <a:pt x="386" y="193"/>
                        </a:moveTo>
                        <a:cubicBezTo>
                          <a:pt x="386" y="300"/>
                          <a:pt x="300" y="386"/>
                          <a:pt x="193" y="386"/>
                        </a:cubicBezTo>
                        <a:cubicBezTo>
                          <a:pt x="87" y="386"/>
                          <a:pt x="0" y="300"/>
                          <a:pt x="0" y="193"/>
                        </a:cubicBezTo>
                        <a:cubicBezTo>
                          <a:pt x="0" y="87"/>
                          <a:pt x="87" y="0"/>
                          <a:pt x="193" y="0"/>
                        </a:cubicBezTo>
                        <a:cubicBezTo>
                          <a:pt x="300" y="0"/>
                          <a:pt x="386" y="87"/>
                          <a:pt x="386" y="193"/>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E3A84458-10B6-8A99-617D-2425A9EBA662}"/>
                      </a:ext>
                    </a:extLst>
                  </p:cNvPr>
                  <p:cNvSpPr/>
                  <p:nvPr/>
                </p:nvSpPr>
                <p:spPr>
                  <a:xfrm>
                    <a:off x="17503377" y="6596292"/>
                    <a:ext cx="316431" cy="315296"/>
                  </a:xfrm>
                  <a:custGeom>
                    <a:avLst/>
                    <a:gdLst/>
                    <a:ahLst/>
                    <a:cxnLst>
                      <a:cxn ang="3cd4">
                        <a:pos x="hc" y="t"/>
                      </a:cxn>
                      <a:cxn ang="cd2">
                        <a:pos x="l" y="vc"/>
                      </a:cxn>
                      <a:cxn ang="cd4">
                        <a:pos x="hc" y="b"/>
                      </a:cxn>
                      <a:cxn ang="0">
                        <a:pos x="r" y="vc"/>
                      </a:cxn>
                    </a:cxnLst>
                    <a:rect l="l" t="t" r="r" b="b"/>
                    <a:pathLst>
                      <a:path w="255" h="254">
                        <a:moveTo>
                          <a:pt x="255" y="127"/>
                        </a:moveTo>
                        <a:cubicBezTo>
                          <a:pt x="255" y="198"/>
                          <a:pt x="198" y="254"/>
                          <a:pt x="127" y="254"/>
                        </a:cubicBezTo>
                        <a:cubicBezTo>
                          <a:pt x="57" y="254"/>
                          <a:pt x="0" y="198"/>
                          <a:pt x="0" y="127"/>
                        </a:cubicBezTo>
                        <a:cubicBezTo>
                          <a:pt x="0" y="57"/>
                          <a:pt x="57" y="0"/>
                          <a:pt x="127" y="0"/>
                        </a:cubicBezTo>
                        <a:cubicBezTo>
                          <a:pt x="198" y="0"/>
                          <a:pt x="255" y="57"/>
                          <a:pt x="255" y="127"/>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grpSp>
              <p:nvGrpSpPr>
                <p:cNvPr id="50" name="Group 49">
                  <a:extLst>
                    <a:ext uri="{FF2B5EF4-FFF2-40B4-BE49-F238E27FC236}">
                      <a16:creationId xmlns:a16="http://schemas.microsoft.com/office/drawing/2014/main" id="{68B89513-AAF8-84FA-F3DB-7DECDE2FFA0A}"/>
                    </a:ext>
                  </a:extLst>
                </p:cNvPr>
                <p:cNvGrpSpPr/>
                <p:nvPr/>
              </p:nvGrpSpPr>
              <p:grpSpPr>
                <a:xfrm>
                  <a:off x="18618361" y="6514041"/>
                  <a:ext cx="479630" cy="479798"/>
                  <a:chOff x="18618361" y="6514041"/>
                  <a:chExt cx="479630" cy="479798"/>
                </a:xfrm>
              </p:grpSpPr>
              <p:sp>
                <p:nvSpPr>
                  <p:cNvPr id="57" name="Freeform 56">
                    <a:extLst>
                      <a:ext uri="{FF2B5EF4-FFF2-40B4-BE49-F238E27FC236}">
                        <a16:creationId xmlns:a16="http://schemas.microsoft.com/office/drawing/2014/main" id="{65FAF085-DF90-88A5-5890-EBF64D295F63}"/>
                      </a:ext>
                    </a:extLst>
                  </p:cNvPr>
                  <p:cNvSpPr/>
                  <p:nvPr/>
                </p:nvSpPr>
                <p:spPr>
                  <a:xfrm>
                    <a:off x="18618361" y="6514041"/>
                    <a:ext cx="479630" cy="479798"/>
                  </a:xfrm>
                  <a:custGeom>
                    <a:avLst/>
                    <a:gdLst/>
                    <a:ahLst/>
                    <a:cxnLst>
                      <a:cxn ang="3cd4">
                        <a:pos x="hc" y="t"/>
                      </a:cxn>
                      <a:cxn ang="cd2">
                        <a:pos x="l" y="vc"/>
                      </a:cxn>
                      <a:cxn ang="cd4">
                        <a:pos x="hc" y="b"/>
                      </a:cxn>
                      <a:cxn ang="0">
                        <a:pos x="r" y="vc"/>
                      </a:cxn>
                    </a:cxnLst>
                    <a:rect l="l" t="t" r="r" b="b"/>
                    <a:pathLst>
                      <a:path w="386" h="386">
                        <a:moveTo>
                          <a:pt x="386" y="193"/>
                        </a:moveTo>
                        <a:cubicBezTo>
                          <a:pt x="386" y="300"/>
                          <a:pt x="299" y="386"/>
                          <a:pt x="193" y="386"/>
                        </a:cubicBezTo>
                        <a:cubicBezTo>
                          <a:pt x="86" y="386"/>
                          <a:pt x="0" y="300"/>
                          <a:pt x="0" y="193"/>
                        </a:cubicBezTo>
                        <a:cubicBezTo>
                          <a:pt x="0" y="87"/>
                          <a:pt x="86" y="0"/>
                          <a:pt x="193" y="0"/>
                        </a:cubicBezTo>
                        <a:cubicBezTo>
                          <a:pt x="299" y="0"/>
                          <a:pt x="386" y="87"/>
                          <a:pt x="386" y="193"/>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5653861A-5623-D17D-2DFD-64EB2E942967}"/>
                      </a:ext>
                    </a:extLst>
                  </p:cNvPr>
                  <p:cNvSpPr/>
                  <p:nvPr/>
                </p:nvSpPr>
                <p:spPr>
                  <a:xfrm>
                    <a:off x="18699337" y="6596292"/>
                    <a:ext cx="317677" cy="315296"/>
                  </a:xfrm>
                  <a:custGeom>
                    <a:avLst/>
                    <a:gdLst/>
                    <a:ahLst/>
                    <a:cxnLst>
                      <a:cxn ang="3cd4">
                        <a:pos x="hc" y="t"/>
                      </a:cxn>
                      <a:cxn ang="cd2">
                        <a:pos x="l" y="vc"/>
                      </a:cxn>
                      <a:cxn ang="cd4">
                        <a:pos x="hc" y="b"/>
                      </a:cxn>
                      <a:cxn ang="0">
                        <a:pos x="r" y="vc"/>
                      </a:cxn>
                    </a:cxnLst>
                    <a:rect l="l" t="t" r="r" b="b"/>
                    <a:pathLst>
                      <a:path w="256" h="254">
                        <a:moveTo>
                          <a:pt x="256" y="127"/>
                        </a:moveTo>
                        <a:cubicBezTo>
                          <a:pt x="256" y="198"/>
                          <a:pt x="198" y="254"/>
                          <a:pt x="128" y="254"/>
                        </a:cubicBezTo>
                        <a:cubicBezTo>
                          <a:pt x="57" y="254"/>
                          <a:pt x="0" y="198"/>
                          <a:pt x="0" y="127"/>
                        </a:cubicBezTo>
                        <a:cubicBezTo>
                          <a:pt x="0" y="57"/>
                          <a:pt x="57" y="0"/>
                          <a:pt x="128" y="0"/>
                        </a:cubicBezTo>
                        <a:cubicBezTo>
                          <a:pt x="198" y="0"/>
                          <a:pt x="256" y="57"/>
                          <a:pt x="256" y="127"/>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grpSp>
              <p:nvGrpSpPr>
                <p:cNvPr id="51" name="Group 50">
                  <a:extLst>
                    <a:ext uri="{FF2B5EF4-FFF2-40B4-BE49-F238E27FC236}">
                      <a16:creationId xmlns:a16="http://schemas.microsoft.com/office/drawing/2014/main" id="{CBBE2212-D715-6E36-1D6E-B39BE3347518}"/>
                    </a:ext>
                  </a:extLst>
                </p:cNvPr>
                <p:cNvGrpSpPr/>
                <p:nvPr/>
              </p:nvGrpSpPr>
              <p:grpSpPr>
                <a:xfrm>
                  <a:off x="16225195" y="6514041"/>
                  <a:ext cx="478384" cy="479798"/>
                  <a:chOff x="16225195" y="6514041"/>
                  <a:chExt cx="478384" cy="479798"/>
                </a:xfrm>
              </p:grpSpPr>
              <p:sp>
                <p:nvSpPr>
                  <p:cNvPr id="55" name="Freeform 54">
                    <a:extLst>
                      <a:ext uri="{FF2B5EF4-FFF2-40B4-BE49-F238E27FC236}">
                        <a16:creationId xmlns:a16="http://schemas.microsoft.com/office/drawing/2014/main" id="{9E65A462-CF57-AA94-8DE0-C8669BC28EFD}"/>
                      </a:ext>
                    </a:extLst>
                  </p:cNvPr>
                  <p:cNvSpPr/>
                  <p:nvPr/>
                </p:nvSpPr>
                <p:spPr>
                  <a:xfrm>
                    <a:off x="16225195" y="6514041"/>
                    <a:ext cx="478384" cy="479798"/>
                  </a:xfrm>
                  <a:custGeom>
                    <a:avLst/>
                    <a:gdLst/>
                    <a:ahLst/>
                    <a:cxnLst>
                      <a:cxn ang="3cd4">
                        <a:pos x="hc" y="t"/>
                      </a:cxn>
                      <a:cxn ang="cd2">
                        <a:pos x="l" y="vc"/>
                      </a:cxn>
                      <a:cxn ang="cd4">
                        <a:pos x="hc" y="b"/>
                      </a:cxn>
                      <a:cxn ang="0">
                        <a:pos x="r" y="vc"/>
                      </a:cxn>
                    </a:cxnLst>
                    <a:rect l="l" t="t" r="r" b="b"/>
                    <a:pathLst>
                      <a:path w="385" h="386">
                        <a:moveTo>
                          <a:pt x="385" y="193"/>
                        </a:moveTo>
                        <a:cubicBezTo>
                          <a:pt x="385" y="300"/>
                          <a:pt x="299" y="386"/>
                          <a:pt x="193" y="386"/>
                        </a:cubicBezTo>
                        <a:cubicBezTo>
                          <a:pt x="86" y="386"/>
                          <a:pt x="0" y="300"/>
                          <a:pt x="0" y="193"/>
                        </a:cubicBezTo>
                        <a:cubicBezTo>
                          <a:pt x="0" y="87"/>
                          <a:pt x="86" y="0"/>
                          <a:pt x="193" y="0"/>
                        </a:cubicBezTo>
                        <a:cubicBezTo>
                          <a:pt x="299" y="0"/>
                          <a:pt x="385" y="87"/>
                          <a:pt x="385" y="193"/>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033C000E-33B4-32FD-DE27-57988EC4DE5E}"/>
                      </a:ext>
                    </a:extLst>
                  </p:cNvPr>
                  <p:cNvSpPr/>
                  <p:nvPr/>
                </p:nvSpPr>
                <p:spPr>
                  <a:xfrm>
                    <a:off x="16307417" y="6596292"/>
                    <a:ext cx="316431" cy="315296"/>
                  </a:xfrm>
                  <a:custGeom>
                    <a:avLst/>
                    <a:gdLst/>
                    <a:ahLst/>
                    <a:cxnLst>
                      <a:cxn ang="3cd4">
                        <a:pos x="hc" y="t"/>
                      </a:cxn>
                      <a:cxn ang="cd2">
                        <a:pos x="l" y="vc"/>
                      </a:cxn>
                      <a:cxn ang="cd4">
                        <a:pos x="hc" y="b"/>
                      </a:cxn>
                      <a:cxn ang="0">
                        <a:pos x="r" y="vc"/>
                      </a:cxn>
                    </a:cxnLst>
                    <a:rect l="l" t="t" r="r" b="b"/>
                    <a:pathLst>
                      <a:path w="255" h="254">
                        <a:moveTo>
                          <a:pt x="255" y="127"/>
                        </a:moveTo>
                        <a:cubicBezTo>
                          <a:pt x="255" y="198"/>
                          <a:pt x="197" y="254"/>
                          <a:pt x="127" y="254"/>
                        </a:cubicBezTo>
                        <a:cubicBezTo>
                          <a:pt x="57" y="254"/>
                          <a:pt x="0" y="198"/>
                          <a:pt x="0" y="127"/>
                        </a:cubicBezTo>
                        <a:cubicBezTo>
                          <a:pt x="0" y="57"/>
                          <a:pt x="57" y="0"/>
                          <a:pt x="127" y="0"/>
                        </a:cubicBezTo>
                        <a:cubicBezTo>
                          <a:pt x="197" y="0"/>
                          <a:pt x="255" y="57"/>
                          <a:pt x="255" y="127"/>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grpSp>
              <p:nvGrpSpPr>
                <p:cNvPr id="52" name="Group 51">
                  <a:extLst>
                    <a:ext uri="{FF2B5EF4-FFF2-40B4-BE49-F238E27FC236}">
                      <a16:creationId xmlns:a16="http://schemas.microsoft.com/office/drawing/2014/main" id="{6F2B50CE-78E1-3192-5D1D-DC88AACA2E32}"/>
                    </a:ext>
                  </a:extLst>
                </p:cNvPr>
                <p:cNvGrpSpPr/>
                <p:nvPr/>
              </p:nvGrpSpPr>
              <p:grpSpPr>
                <a:xfrm>
                  <a:off x="15027989" y="6514041"/>
                  <a:ext cx="479630" cy="479798"/>
                  <a:chOff x="15027989" y="6514041"/>
                  <a:chExt cx="479630" cy="479798"/>
                </a:xfrm>
              </p:grpSpPr>
              <p:sp>
                <p:nvSpPr>
                  <p:cNvPr id="53" name="Freeform 52">
                    <a:extLst>
                      <a:ext uri="{FF2B5EF4-FFF2-40B4-BE49-F238E27FC236}">
                        <a16:creationId xmlns:a16="http://schemas.microsoft.com/office/drawing/2014/main" id="{812B5F46-7AD7-0207-B0F1-1FEEAAD82DB3}"/>
                      </a:ext>
                    </a:extLst>
                  </p:cNvPr>
                  <p:cNvSpPr/>
                  <p:nvPr/>
                </p:nvSpPr>
                <p:spPr>
                  <a:xfrm>
                    <a:off x="15027989" y="6514041"/>
                    <a:ext cx="479630" cy="479798"/>
                  </a:xfrm>
                  <a:custGeom>
                    <a:avLst/>
                    <a:gdLst/>
                    <a:ahLst/>
                    <a:cxnLst>
                      <a:cxn ang="3cd4">
                        <a:pos x="hc" y="t"/>
                      </a:cxn>
                      <a:cxn ang="cd2">
                        <a:pos x="l" y="vc"/>
                      </a:cxn>
                      <a:cxn ang="cd4">
                        <a:pos x="hc" y="b"/>
                      </a:cxn>
                      <a:cxn ang="0">
                        <a:pos x="r" y="vc"/>
                      </a:cxn>
                    </a:cxnLst>
                    <a:rect l="l" t="t" r="r" b="b"/>
                    <a:pathLst>
                      <a:path w="386" h="386">
                        <a:moveTo>
                          <a:pt x="386" y="193"/>
                        </a:moveTo>
                        <a:cubicBezTo>
                          <a:pt x="386" y="300"/>
                          <a:pt x="300" y="386"/>
                          <a:pt x="194" y="386"/>
                        </a:cubicBezTo>
                        <a:cubicBezTo>
                          <a:pt x="87" y="386"/>
                          <a:pt x="0" y="300"/>
                          <a:pt x="0" y="193"/>
                        </a:cubicBezTo>
                        <a:cubicBezTo>
                          <a:pt x="0" y="87"/>
                          <a:pt x="87" y="0"/>
                          <a:pt x="194" y="0"/>
                        </a:cubicBezTo>
                        <a:cubicBezTo>
                          <a:pt x="300" y="0"/>
                          <a:pt x="386" y="87"/>
                          <a:pt x="386" y="193"/>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5CA832F8-1BE2-9C93-98D8-C54E68871F02}"/>
                      </a:ext>
                    </a:extLst>
                  </p:cNvPr>
                  <p:cNvSpPr/>
                  <p:nvPr/>
                </p:nvSpPr>
                <p:spPr>
                  <a:xfrm>
                    <a:off x="15110211" y="6596292"/>
                    <a:ext cx="316431" cy="315296"/>
                  </a:xfrm>
                  <a:custGeom>
                    <a:avLst/>
                    <a:gdLst/>
                    <a:ahLst/>
                    <a:cxnLst>
                      <a:cxn ang="3cd4">
                        <a:pos x="hc" y="t"/>
                      </a:cxn>
                      <a:cxn ang="cd2">
                        <a:pos x="l" y="vc"/>
                      </a:cxn>
                      <a:cxn ang="cd4">
                        <a:pos x="hc" y="b"/>
                      </a:cxn>
                      <a:cxn ang="0">
                        <a:pos x="r" y="vc"/>
                      </a:cxn>
                    </a:cxnLst>
                    <a:rect l="l" t="t" r="r" b="b"/>
                    <a:pathLst>
                      <a:path w="255" h="254">
                        <a:moveTo>
                          <a:pt x="255" y="127"/>
                        </a:moveTo>
                        <a:cubicBezTo>
                          <a:pt x="255" y="198"/>
                          <a:pt x="198" y="254"/>
                          <a:pt x="128" y="254"/>
                        </a:cubicBezTo>
                        <a:cubicBezTo>
                          <a:pt x="57" y="254"/>
                          <a:pt x="0" y="198"/>
                          <a:pt x="0" y="127"/>
                        </a:cubicBezTo>
                        <a:cubicBezTo>
                          <a:pt x="0" y="57"/>
                          <a:pt x="57" y="0"/>
                          <a:pt x="128" y="0"/>
                        </a:cubicBezTo>
                        <a:cubicBezTo>
                          <a:pt x="198" y="0"/>
                          <a:pt x="255" y="57"/>
                          <a:pt x="255" y="127"/>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grpSp>
        </p:grpSp>
      </p:grpSp>
      <p:sp>
        <p:nvSpPr>
          <p:cNvPr id="2" name="TextBox 1">
            <a:extLst>
              <a:ext uri="{FF2B5EF4-FFF2-40B4-BE49-F238E27FC236}">
                <a16:creationId xmlns:a16="http://schemas.microsoft.com/office/drawing/2014/main" id="{9FB87660-0C2D-CB7E-BBCA-BE1BE6FB8868}"/>
              </a:ext>
            </a:extLst>
          </p:cNvPr>
          <p:cNvSpPr txBox="1"/>
          <p:nvPr/>
        </p:nvSpPr>
        <p:spPr>
          <a:xfrm>
            <a:off x="1505585" y="617831"/>
            <a:ext cx="21336000" cy="1297791"/>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8800" spc="-330" dirty="0">
                <a:latin typeface="+mn-lt"/>
                <a:cs typeface="Poppins" panose="00000500000000000000" pitchFamily="2" charset="0"/>
              </a:rPr>
              <a:t>2024 DPCAC Emissions Report Files</a:t>
            </a:r>
          </a:p>
        </p:txBody>
      </p:sp>
      <p:sp>
        <p:nvSpPr>
          <p:cNvPr id="3" name="Round Same Side Corner Rectangle 2">
            <a:extLst>
              <a:ext uri="{FF2B5EF4-FFF2-40B4-BE49-F238E27FC236}">
                <a16:creationId xmlns:a16="http://schemas.microsoft.com/office/drawing/2014/main" id="{EB2D799B-C320-EE8A-DE25-95F3C83CDB51}"/>
              </a:ext>
            </a:extLst>
          </p:cNvPr>
          <p:cNvSpPr/>
          <p:nvPr/>
        </p:nvSpPr>
        <p:spPr>
          <a:xfrm rot="16200000">
            <a:off x="1490761" y="7650681"/>
            <a:ext cx="4400563" cy="6396764"/>
          </a:xfrm>
          <a:prstGeom prst="round2SameRect">
            <a:avLst>
              <a:gd name="adj1" fmla="val 24649"/>
              <a:gd name="adj2" fmla="val 0"/>
            </a:avLst>
          </a:prstGeom>
          <a:solidFill>
            <a:srgbClr val="6C56B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nvGrpSpPr>
          <p:cNvPr id="432" name="Group 431">
            <a:extLst>
              <a:ext uri="{FF2B5EF4-FFF2-40B4-BE49-F238E27FC236}">
                <a16:creationId xmlns:a16="http://schemas.microsoft.com/office/drawing/2014/main" id="{38AEF056-6802-D58F-9AED-8D97CC11C416}"/>
              </a:ext>
            </a:extLst>
          </p:cNvPr>
          <p:cNvGrpSpPr/>
          <p:nvPr/>
        </p:nvGrpSpPr>
        <p:grpSpPr>
          <a:xfrm>
            <a:off x="6244540" y="12656290"/>
            <a:ext cx="6326130" cy="615637"/>
            <a:chOff x="11325991" y="14675480"/>
            <a:chExt cx="6326130" cy="615637"/>
          </a:xfrm>
        </p:grpSpPr>
        <p:sp>
          <p:nvSpPr>
            <p:cNvPr id="146" name="Rounded Rectangle 145">
              <a:extLst>
                <a:ext uri="{FF2B5EF4-FFF2-40B4-BE49-F238E27FC236}">
                  <a16:creationId xmlns:a16="http://schemas.microsoft.com/office/drawing/2014/main" id="{EE7954EC-B4DB-F7C0-8235-66201094BFD4}"/>
                </a:ext>
              </a:extLst>
            </p:cNvPr>
            <p:cNvSpPr/>
            <p:nvPr/>
          </p:nvSpPr>
          <p:spPr>
            <a:xfrm>
              <a:off x="11325991" y="14675480"/>
              <a:ext cx="6326130" cy="615637"/>
            </a:xfrm>
            <a:prstGeom prst="roundRect">
              <a:avLst>
                <a:gd name="adj" fmla="val 50000"/>
              </a:avLst>
            </a:pr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7" name="Rounded Rectangle 146">
              <a:extLst>
                <a:ext uri="{FF2B5EF4-FFF2-40B4-BE49-F238E27FC236}">
                  <a16:creationId xmlns:a16="http://schemas.microsoft.com/office/drawing/2014/main" id="{21E65286-5AEE-C09C-07F2-B2816C0A3ECF}"/>
                </a:ext>
              </a:extLst>
            </p:cNvPr>
            <p:cNvSpPr/>
            <p:nvPr/>
          </p:nvSpPr>
          <p:spPr>
            <a:xfrm>
              <a:off x="11325991" y="14675480"/>
              <a:ext cx="6326130" cy="615637"/>
            </a:xfrm>
            <a:prstGeom prst="roundRect">
              <a:avLst>
                <a:gd name="adj" fmla="val 50000"/>
              </a:avLst>
            </a:prstGeom>
            <a:solidFill>
              <a:schemeClr val="accent4">
                <a:alpha val="3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8" name="Freeform 147">
              <a:extLst>
                <a:ext uri="{FF2B5EF4-FFF2-40B4-BE49-F238E27FC236}">
                  <a16:creationId xmlns:a16="http://schemas.microsoft.com/office/drawing/2014/main" id="{42CB56A6-EE96-7F97-CC96-87FABAD68EAF}"/>
                </a:ext>
              </a:extLst>
            </p:cNvPr>
            <p:cNvSpPr/>
            <p:nvPr/>
          </p:nvSpPr>
          <p:spPr>
            <a:xfrm>
              <a:off x="16643030" y="14742772"/>
              <a:ext cx="478384" cy="479798"/>
            </a:xfrm>
            <a:custGeom>
              <a:avLst/>
              <a:gdLst/>
              <a:ahLst/>
              <a:cxnLst>
                <a:cxn ang="3cd4">
                  <a:pos x="hc" y="t"/>
                </a:cxn>
                <a:cxn ang="cd2">
                  <a:pos x="l" y="vc"/>
                </a:cxn>
                <a:cxn ang="cd4">
                  <a:pos x="hc" y="b"/>
                </a:cxn>
                <a:cxn ang="0">
                  <a:pos x="r" y="vc"/>
                </a:cxn>
              </a:cxnLst>
              <a:rect l="l" t="t" r="r" b="b"/>
              <a:pathLst>
                <a:path w="385" h="386">
                  <a:moveTo>
                    <a:pt x="385" y="193"/>
                  </a:moveTo>
                  <a:cubicBezTo>
                    <a:pt x="385" y="300"/>
                    <a:pt x="299" y="386"/>
                    <a:pt x="193" y="386"/>
                  </a:cubicBezTo>
                  <a:cubicBezTo>
                    <a:pt x="86" y="386"/>
                    <a:pt x="0" y="300"/>
                    <a:pt x="0" y="193"/>
                  </a:cubicBezTo>
                  <a:cubicBezTo>
                    <a:pt x="0" y="87"/>
                    <a:pt x="86" y="0"/>
                    <a:pt x="193" y="0"/>
                  </a:cubicBezTo>
                  <a:cubicBezTo>
                    <a:pt x="299" y="0"/>
                    <a:pt x="385" y="87"/>
                    <a:pt x="385" y="193"/>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9" name="Freeform 148">
              <a:extLst>
                <a:ext uri="{FF2B5EF4-FFF2-40B4-BE49-F238E27FC236}">
                  <a16:creationId xmlns:a16="http://schemas.microsoft.com/office/drawing/2014/main" id="{8B7CE8C7-2F8C-F6E9-2D20-9ADF8430091F}"/>
                </a:ext>
              </a:extLst>
            </p:cNvPr>
            <p:cNvSpPr/>
            <p:nvPr/>
          </p:nvSpPr>
          <p:spPr>
            <a:xfrm>
              <a:off x="15445824" y="14742772"/>
              <a:ext cx="479630" cy="479798"/>
            </a:xfrm>
            <a:custGeom>
              <a:avLst/>
              <a:gdLst/>
              <a:ahLst/>
              <a:cxnLst>
                <a:cxn ang="3cd4">
                  <a:pos x="hc" y="t"/>
                </a:cxn>
                <a:cxn ang="cd2">
                  <a:pos x="l" y="vc"/>
                </a:cxn>
                <a:cxn ang="cd4">
                  <a:pos x="hc" y="b"/>
                </a:cxn>
                <a:cxn ang="0">
                  <a:pos x="r" y="vc"/>
                </a:cxn>
              </a:cxnLst>
              <a:rect l="l" t="t" r="r" b="b"/>
              <a:pathLst>
                <a:path w="386" h="386">
                  <a:moveTo>
                    <a:pt x="386" y="193"/>
                  </a:moveTo>
                  <a:cubicBezTo>
                    <a:pt x="386" y="300"/>
                    <a:pt x="299" y="386"/>
                    <a:pt x="193" y="386"/>
                  </a:cubicBezTo>
                  <a:cubicBezTo>
                    <a:pt x="86" y="386"/>
                    <a:pt x="0" y="300"/>
                    <a:pt x="0" y="193"/>
                  </a:cubicBezTo>
                  <a:cubicBezTo>
                    <a:pt x="0" y="87"/>
                    <a:pt x="86" y="0"/>
                    <a:pt x="193" y="0"/>
                  </a:cubicBezTo>
                  <a:cubicBezTo>
                    <a:pt x="299" y="0"/>
                    <a:pt x="386" y="87"/>
                    <a:pt x="386" y="193"/>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50" name="Freeform 149">
              <a:extLst>
                <a:ext uri="{FF2B5EF4-FFF2-40B4-BE49-F238E27FC236}">
                  <a16:creationId xmlns:a16="http://schemas.microsoft.com/office/drawing/2014/main" id="{1CAE419A-96DA-3909-B33E-25161CA95158}"/>
                </a:ext>
              </a:extLst>
            </p:cNvPr>
            <p:cNvSpPr/>
            <p:nvPr/>
          </p:nvSpPr>
          <p:spPr>
            <a:xfrm>
              <a:off x="14248618" y="14742772"/>
              <a:ext cx="479630" cy="479798"/>
            </a:xfrm>
            <a:custGeom>
              <a:avLst/>
              <a:gdLst/>
              <a:ahLst/>
              <a:cxnLst>
                <a:cxn ang="3cd4">
                  <a:pos x="hc" y="t"/>
                </a:cxn>
                <a:cxn ang="cd2">
                  <a:pos x="l" y="vc"/>
                </a:cxn>
                <a:cxn ang="cd4">
                  <a:pos x="hc" y="b"/>
                </a:cxn>
                <a:cxn ang="0">
                  <a:pos x="r" y="vc"/>
                </a:cxn>
              </a:cxnLst>
              <a:rect l="l" t="t" r="r" b="b"/>
              <a:pathLst>
                <a:path w="386" h="386">
                  <a:moveTo>
                    <a:pt x="386" y="193"/>
                  </a:moveTo>
                  <a:cubicBezTo>
                    <a:pt x="386" y="300"/>
                    <a:pt x="300" y="386"/>
                    <a:pt x="193" y="386"/>
                  </a:cubicBezTo>
                  <a:cubicBezTo>
                    <a:pt x="87" y="386"/>
                    <a:pt x="0" y="300"/>
                    <a:pt x="0" y="193"/>
                  </a:cubicBezTo>
                  <a:cubicBezTo>
                    <a:pt x="0" y="87"/>
                    <a:pt x="87" y="0"/>
                    <a:pt x="193" y="0"/>
                  </a:cubicBezTo>
                  <a:cubicBezTo>
                    <a:pt x="300" y="0"/>
                    <a:pt x="386" y="87"/>
                    <a:pt x="386" y="193"/>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51" name="Freeform 150">
              <a:extLst>
                <a:ext uri="{FF2B5EF4-FFF2-40B4-BE49-F238E27FC236}">
                  <a16:creationId xmlns:a16="http://schemas.microsoft.com/office/drawing/2014/main" id="{EA1AE6A7-F6CF-7E55-9C49-C0B67C92A0E3}"/>
                </a:ext>
              </a:extLst>
            </p:cNvPr>
            <p:cNvSpPr/>
            <p:nvPr/>
          </p:nvSpPr>
          <p:spPr>
            <a:xfrm>
              <a:off x="13052658" y="14742772"/>
              <a:ext cx="478384" cy="479798"/>
            </a:xfrm>
            <a:custGeom>
              <a:avLst/>
              <a:gdLst/>
              <a:ahLst/>
              <a:cxnLst>
                <a:cxn ang="3cd4">
                  <a:pos x="hc" y="t"/>
                </a:cxn>
                <a:cxn ang="cd2">
                  <a:pos x="l" y="vc"/>
                </a:cxn>
                <a:cxn ang="cd4">
                  <a:pos x="hc" y="b"/>
                </a:cxn>
                <a:cxn ang="0">
                  <a:pos x="r" y="vc"/>
                </a:cxn>
              </a:cxnLst>
              <a:rect l="l" t="t" r="r" b="b"/>
              <a:pathLst>
                <a:path w="385" h="386">
                  <a:moveTo>
                    <a:pt x="385" y="193"/>
                  </a:moveTo>
                  <a:cubicBezTo>
                    <a:pt x="385" y="300"/>
                    <a:pt x="299" y="386"/>
                    <a:pt x="193" y="386"/>
                  </a:cubicBezTo>
                  <a:cubicBezTo>
                    <a:pt x="86" y="386"/>
                    <a:pt x="0" y="300"/>
                    <a:pt x="0" y="193"/>
                  </a:cubicBezTo>
                  <a:cubicBezTo>
                    <a:pt x="0" y="87"/>
                    <a:pt x="86" y="0"/>
                    <a:pt x="193" y="0"/>
                  </a:cubicBezTo>
                  <a:cubicBezTo>
                    <a:pt x="299" y="0"/>
                    <a:pt x="385" y="87"/>
                    <a:pt x="385" y="193"/>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nvGrpSpPr>
            <p:cNvPr id="152" name="Group 151">
              <a:extLst>
                <a:ext uri="{FF2B5EF4-FFF2-40B4-BE49-F238E27FC236}">
                  <a16:creationId xmlns:a16="http://schemas.microsoft.com/office/drawing/2014/main" id="{3F5E11CB-A85E-1F00-D18E-FF704DD4AE24}"/>
                </a:ext>
              </a:extLst>
            </p:cNvPr>
            <p:cNvGrpSpPr/>
            <p:nvPr/>
          </p:nvGrpSpPr>
          <p:grpSpPr>
            <a:xfrm>
              <a:off x="11855452" y="14742772"/>
              <a:ext cx="479630" cy="479798"/>
              <a:chOff x="15027989" y="11596160"/>
              <a:chExt cx="479630" cy="479798"/>
            </a:xfrm>
          </p:grpSpPr>
          <p:sp>
            <p:nvSpPr>
              <p:cNvPr id="153" name="Freeform 152">
                <a:extLst>
                  <a:ext uri="{FF2B5EF4-FFF2-40B4-BE49-F238E27FC236}">
                    <a16:creationId xmlns:a16="http://schemas.microsoft.com/office/drawing/2014/main" id="{B665447E-F664-5710-7688-EA1D75BF341A}"/>
                  </a:ext>
                </a:extLst>
              </p:cNvPr>
              <p:cNvSpPr/>
              <p:nvPr/>
            </p:nvSpPr>
            <p:spPr>
              <a:xfrm>
                <a:off x="15027989" y="11596160"/>
                <a:ext cx="479630" cy="479798"/>
              </a:xfrm>
              <a:custGeom>
                <a:avLst/>
                <a:gdLst/>
                <a:ahLst/>
                <a:cxnLst>
                  <a:cxn ang="3cd4">
                    <a:pos x="hc" y="t"/>
                  </a:cxn>
                  <a:cxn ang="cd2">
                    <a:pos x="l" y="vc"/>
                  </a:cxn>
                  <a:cxn ang="cd4">
                    <a:pos x="hc" y="b"/>
                  </a:cxn>
                  <a:cxn ang="0">
                    <a:pos x="r" y="vc"/>
                  </a:cxn>
                </a:cxnLst>
                <a:rect l="l" t="t" r="r" b="b"/>
                <a:pathLst>
                  <a:path w="386" h="386">
                    <a:moveTo>
                      <a:pt x="386" y="193"/>
                    </a:moveTo>
                    <a:cubicBezTo>
                      <a:pt x="386" y="300"/>
                      <a:pt x="300" y="386"/>
                      <a:pt x="194" y="386"/>
                    </a:cubicBezTo>
                    <a:cubicBezTo>
                      <a:pt x="87" y="386"/>
                      <a:pt x="0" y="300"/>
                      <a:pt x="0" y="193"/>
                    </a:cubicBezTo>
                    <a:cubicBezTo>
                      <a:pt x="0" y="87"/>
                      <a:pt x="87" y="0"/>
                      <a:pt x="194" y="0"/>
                    </a:cubicBezTo>
                    <a:cubicBezTo>
                      <a:pt x="300" y="0"/>
                      <a:pt x="386" y="87"/>
                      <a:pt x="386" y="193"/>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54" name="Freeform 153">
                <a:extLst>
                  <a:ext uri="{FF2B5EF4-FFF2-40B4-BE49-F238E27FC236}">
                    <a16:creationId xmlns:a16="http://schemas.microsoft.com/office/drawing/2014/main" id="{0D54175B-84E4-14C3-3DC5-1ACB04C49B41}"/>
                  </a:ext>
                </a:extLst>
              </p:cNvPr>
              <p:cNvSpPr/>
              <p:nvPr/>
            </p:nvSpPr>
            <p:spPr>
              <a:xfrm>
                <a:off x="15110211" y="11678415"/>
                <a:ext cx="316431" cy="316542"/>
              </a:xfrm>
              <a:custGeom>
                <a:avLst/>
                <a:gdLst/>
                <a:ahLst/>
                <a:cxnLst>
                  <a:cxn ang="3cd4">
                    <a:pos x="hc" y="t"/>
                  </a:cxn>
                  <a:cxn ang="cd2">
                    <a:pos x="l" y="vc"/>
                  </a:cxn>
                  <a:cxn ang="cd4">
                    <a:pos x="hc" y="b"/>
                  </a:cxn>
                  <a:cxn ang="0">
                    <a:pos x="r" y="vc"/>
                  </a:cxn>
                </a:cxnLst>
                <a:rect l="l" t="t" r="r" b="b"/>
                <a:pathLst>
                  <a:path w="255" h="255">
                    <a:moveTo>
                      <a:pt x="255" y="127"/>
                    </a:moveTo>
                    <a:cubicBezTo>
                      <a:pt x="255" y="198"/>
                      <a:pt x="198" y="255"/>
                      <a:pt x="128" y="255"/>
                    </a:cubicBezTo>
                    <a:cubicBezTo>
                      <a:pt x="57" y="255"/>
                      <a:pt x="0" y="198"/>
                      <a:pt x="0" y="127"/>
                    </a:cubicBezTo>
                    <a:cubicBezTo>
                      <a:pt x="0" y="57"/>
                      <a:pt x="57" y="0"/>
                      <a:pt x="128" y="0"/>
                    </a:cubicBezTo>
                    <a:cubicBezTo>
                      <a:pt x="198" y="0"/>
                      <a:pt x="255" y="57"/>
                      <a:pt x="255" y="127"/>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grpSp>
          <p:nvGrpSpPr>
            <p:cNvPr id="423" name="Group 422">
              <a:extLst>
                <a:ext uri="{FF2B5EF4-FFF2-40B4-BE49-F238E27FC236}">
                  <a16:creationId xmlns:a16="http://schemas.microsoft.com/office/drawing/2014/main" id="{FA7EC5A8-36AB-56E6-1592-80D0F07B828C}"/>
                </a:ext>
              </a:extLst>
            </p:cNvPr>
            <p:cNvGrpSpPr/>
            <p:nvPr/>
          </p:nvGrpSpPr>
          <p:grpSpPr>
            <a:xfrm>
              <a:off x="13056212" y="14744791"/>
              <a:ext cx="479630" cy="479798"/>
              <a:chOff x="15027989" y="11596160"/>
              <a:chExt cx="479630" cy="479798"/>
            </a:xfrm>
          </p:grpSpPr>
          <p:sp>
            <p:nvSpPr>
              <p:cNvPr id="424" name="Freeform 423">
                <a:extLst>
                  <a:ext uri="{FF2B5EF4-FFF2-40B4-BE49-F238E27FC236}">
                    <a16:creationId xmlns:a16="http://schemas.microsoft.com/office/drawing/2014/main" id="{31F60ADE-C589-A967-93E8-D360514E40A7}"/>
                  </a:ext>
                </a:extLst>
              </p:cNvPr>
              <p:cNvSpPr/>
              <p:nvPr/>
            </p:nvSpPr>
            <p:spPr>
              <a:xfrm>
                <a:off x="15027989" y="11596160"/>
                <a:ext cx="479630" cy="479798"/>
              </a:xfrm>
              <a:custGeom>
                <a:avLst/>
                <a:gdLst/>
                <a:ahLst/>
                <a:cxnLst>
                  <a:cxn ang="3cd4">
                    <a:pos x="hc" y="t"/>
                  </a:cxn>
                  <a:cxn ang="cd2">
                    <a:pos x="l" y="vc"/>
                  </a:cxn>
                  <a:cxn ang="cd4">
                    <a:pos x="hc" y="b"/>
                  </a:cxn>
                  <a:cxn ang="0">
                    <a:pos x="r" y="vc"/>
                  </a:cxn>
                </a:cxnLst>
                <a:rect l="l" t="t" r="r" b="b"/>
                <a:pathLst>
                  <a:path w="386" h="386">
                    <a:moveTo>
                      <a:pt x="386" y="193"/>
                    </a:moveTo>
                    <a:cubicBezTo>
                      <a:pt x="386" y="300"/>
                      <a:pt x="300" y="386"/>
                      <a:pt x="194" y="386"/>
                    </a:cubicBezTo>
                    <a:cubicBezTo>
                      <a:pt x="87" y="386"/>
                      <a:pt x="0" y="300"/>
                      <a:pt x="0" y="193"/>
                    </a:cubicBezTo>
                    <a:cubicBezTo>
                      <a:pt x="0" y="87"/>
                      <a:pt x="87" y="0"/>
                      <a:pt x="194" y="0"/>
                    </a:cubicBezTo>
                    <a:cubicBezTo>
                      <a:pt x="300" y="0"/>
                      <a:pt x="386" y="87"/>
                      <a:pt x="386" y="193"/>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25" name="Freeform 424">
                <a:extLst>
                  <a:ext uri="{FF2B5EF4-FFF2-40B4-BE49-F238E27FC236}">
                    <a16:creationId xmlns:a16="http://schemas.microsoft.com/office/drawing/2014/main" id="{68D3BC07-B0EC-5A30-5CC9-A5FC1DEF7C26}"/>
                  </a:ext>
                </a:extLst>
              </p:cNvPr>
              <p:cNvSpPr/>
              <p:nvPr/>
            </p:nvSpPr>
            <p:spPr>
              <a:xfrm>
                <a:off x="15110211" y="11678415"/>
                <a:ext cx="316431" cy="316542"/>
              </a:xfrm>
              <a:custGeom>
                <a:avLst/>
                <a:gdLst/>
                <a:ahLst/>
                <a:cxnLst>
                  <a:cxn ang="3cd4">
                    <a:pos x="hc" y="t"/>
                  </a:cxn>
                  <a:cxn ang="cd2">
                    <a:pos x="l" y="vc"/>
                  </a:cxn>
                  <a:cxn ang="cd4">
                    <a:pos x="hc" y="b"/>
                  </a:cxn>
                  <a:cxn ang="0">
                    <a:pos x="r" y="vc"/>
                  </a:cxn>
                </a:cxnLst>
                <a:rect l="l" t="t" r="r" b="b"/>
                <a:pathLst>
                  <a:path w="255" h="255">
                    <a:moveTo>
                      <a:pt x="255" y="127"/>
                    </a:moveTo>
                    <a:cubicBezTo>
                      <a:pt x="255" y="198"/>
                      <a:pt x="198" y="255"/>
                      <a:pt x="128" y="255"/>
                    </a:cubicBezTo>
                    <a:cubicBezTo>
                      <a:pt x="57" y="255"/>
                      <a:pt x="0" y="198"/>
                      <a:pt x="0" y="127"/>
                    </a:cubicBezTo>
                    <a:cubicBezTo>
                      <a:pt x="0" y="57"/>
                      <a:pt x="57" y="0"/>
                      <a:pt x="128" y="0"/>
                    </a:cubicBezTo>
                    <a:cubicBezTo>
                      <a:pt x="198" y="0"/>
                      <a:pt x="255" y="57"/>
                      <a:pt x="255" y="127"/>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grpSp>
          <p:nvGrpSpPr>
            <p:cNvPr id="426" name="Group 425">
              <a:extLst>
                <a:ext uri="{FF2B5EF4-FFF2-40B4-BE49-F238E27FC236}">
                  <a16:creationId xmlns:a16="http://schemas.microsoft.com/office/drawing/2014/main" id="{4039E143-1D87-1185-4DAB-54970AF3ABE5}"/>
                </a:ext>
              </a:extLst>
            </p:cNvPr>
            <p:cNvGrpSpPr/>
            <p:nvPr/>
          </p:nvGrpSpPr>
          <p:grpSpPr>
            <a:xfrm>
              <a:off x="14253486" y="14741506"/>
              <a:ext cx="479630" cy="479798"/>
              <a:chOff x="15027989" y="11596160"/>
              <a:chExt cx="479630" cy="479798"/>
            </a:xfrm>
          </p:grpSpPr>
          <p:sp>
            <p:nvSpPr>
              <p:cNvPr id="427" name="Freeform 426">
                <a:extLst>
                  <a:ext uri="{FF2B5EF4-FFF2-40B4-BE49-F238E27FC236}">
                    <a16:creationId xmlns:a16="http://schemas.microsoft.com/office/drawing/2014/main" id="{EB0265C1-CF0B-4A51-734C-3D9E822B03F0}"/>
                  </a:ext>
                </a:extLst>
              </p:cNvPr>
              <p:cNvSpPr/>
              <p:nvPr/>
            </p:nvSpPr>
            <p:spPr>
              <a:xfrm>
                <a:off x="15027989" y="11596160"/>
                <a:ext cx="479630" cy="479798"/>
              </a:xfrm>
              <a:custGeom>
                <a:avLst/>
                <a:gdLst/>
                <a:ahLst/>
                <a:cxnLst>
                  <a:cxn ang="3cd4">
                    <a:pos x="hc" y="t"/>
                  </a:cxn>
                  <a:cxn ang="cd2">
                    <a:pos x="l" y="vc"/>
                  </a:cxn>
                  <a:cxn ang="cd4">
                    <a:pos x="hc" y="b"/>
                  </a:cxn>
                  <a:cxn ang="0">
                    <a:pos x="r" y="vc"/>
                  </a:cxn>
                </a:cxnLst>
                <a:rect l="l" t="t" r="r" b="b"/>
                <a:pathLst>
                  <a:path w="386" h="386">
                    <a:moveTo>
                      <a:pt x="386" y="193"/>
                    </a:moveTo>
                    <a:cubicBezTo>
                      <a:pt x="386" y="300"/>
                      <a:pt x="300" y="386"/>
                      <a:pt x="194" y="386"/>
                    </a:cubicBezTo>
                    <a:cubicBezTo>
                      <a:pt x="87" y="386"/>
                      <a:pt x="0" y="300"/>
                      <a:pt x="0" y="193"/>
                    </a:cubicBezTo>
                    <a:cubicBezTo>
                      <a:pt x="0" y="87"/>
                      <a:pt x="87" y="0"/>
                      <a:pt x="194" y="0"/>
                    </a:cubicBezTo>
                    <a:cubicBezTo>
                      <a:pt x="300" y="0"/>
                      <a:pt x="386" y="87"/>
                      <a:pt x="386" y="193"/>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28" name="Freeform 427">
                <a:extLst>
                  <a:ext uri="{FF2B5EF4-FFF2-40B4-BE49-F238E27FC236}">
                    <a16:creationId xmlns:a16="http://schemas.microsoft.com/office/drawing/2014/main" id="{5E503D75-B67C-55BD-BE82-91AE16C3C0F1}"/>
                  </a:ext>
                </a:extLst>
              </p:cNvPr>
              <p:cNvSpPr/>
              <p:nvPr/>
            </p:nvSpPr>
            <p:spPr>
              <a:xfrm>
                <a:off x="15110211" y="11678415"/>
                <a:ext cx="316431" cy="316542"/>
              </a:xfrm>
              <a:custGeom>
                <a:avLst/>
                <a:gdLst/>
                <a:ahLst/>
                <a:cxnLst>
                  <a:cxn ang="3cd4">
                    <a:pos x="hc" y="t"/>
                  </a:cxn>
                  <a:cxn ang="cd2">
                    <a:pos x="l" y="vc"/>
                  </a:cxn>
                  <a:cxn ang="cd4">
                    <a:pos x="hc" y="b"/>
                  </a:cxn>
                  <a:cxn ang="0">
                    <a:pos x="r" y="vc"/>
                  </a:cxn>
                </a:cxnLst>
                <a:rect l="l" t="t" r="r" b="b"/>
                <a:pathLst>
                  <a:path w="255" h="255">
                    <a:moveTo>
                      <a:pt x="255" y="127"/>
                    </a:moveTo>
                    <a:cubicBezTo>
                      <a:pt x="255" y="198"/>
                      <a:pt x="198" y="255"/>
                      <a:pt x="128" y="255"/>
                    </a:cubicBezTo>
                    <a:cubicBezTo>
                      <a:pt x="57" y="255"/>
                      <a:pt x="0" y="198"/>
                      <a:pt x="0" y="127"/>
                    </a:cubicBezTo>
                    <a:cubicBezTo>
                      <a:pt x="0" y="57"/>
                      <a:pt x="57" y="0"/>
                      <a:pt x="128" y="0"/>
                    </a:cubicBezTo>
                    <a:cubicBezTo>
                      <a:pt x="198" y="0"/>
                      <a:pt x="255" y="57"/>
                      <a:pt x="255" y="127"/>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grpSp>
          <p:nvGrpSpPr>
            <p:cNvPr id="429" name="Group 428">
              <a:extLst>
                <a:ext uri="{FF2B5EF4-FFF2-40B4-BE49-F238E27FC236}">
                  <a16:creationId xmlns:a16="http://schemas.microsoft.com/office/drawing/2014/main" id="{4BE0CDDB-2E0B-FF0D-180A-C33B6ACB3ECE}"/>
                </a:ext>
              </a:extLst>
            </p:cNvPr>
            <p:cNvGrpSpPr/>
            <p:nvPr/>
          </p:nvGrpSpPr>
          <p:grpSpPr>
            <a:xfrm>
              <a:off x="15445824" y="14777046"/>
              <a:ext cx="479630" cy="479798"/>
              <a:chOff x="15027989" y="11596160"/>
              <a:chExt cx="479630" cy="479798"/>
            </a:xfrm>
          </p:grpSpPr>
          <p:sp>
            <p:nvSpPr>
              <p:cNvPr id="430" name="Freeform 429">
                <a:extLst>
                  <a:ext uri="{FF2B5EF4-FFF2-40B4-BE49-F238E27FC236}">
                    <a16:creationId xmlns:a16="http://schemas.microsoft.com/office/drawing/2014/main" id="{C7CAD0BD-6D32-25DC-65D7-5D1C1A37AA9B}"/>
                  </a:ext>
                </a:extLst>
              </p:cNvPr>
              <p:cNvSpPr/>
              <p:nvPr/>
            </p:nvSpPr>
            <p:spPr>
              <a:xfrm>
                <a:off x="15027989" y="11596160"/>
                <a:ext cx="479630" cy="479798"/>
              </a:xfrm>
              <a:custGeom>
                <a:avLst/>
                <a:gdLst/>
                <a:ahLst/>
                <a:cxnLst>
                  <a:cxn ang="3cd4">
                    <a:pos x="hc" y="t"/>
                  </a:cxn>
                  <a:cxn ang="cd2">
                    <a:pos x="l" y="vc"/>
                  </a:cxn>
                  <a:cxn ang="cd4">
                    <a:pos x="hc" y="b"/>
                  </a:cxn>
                  <a:cxn ang="0">
                    <a:pos x="r" y="vc"/>
                  </a:cxn>
                </a:cxnLst>
                <a:rect l="l" t="t" r="r" b="b"/>
                <a:pathLst>
                  <a:path w="386" h="386">
                    <a:moveTo>
                      <a:pt x="386" y="193"/>
                    </a:moveTo>
                    <a:cubicBezTo>
                      <a:pt x="386" y="300"/>
                      <a:pt x="300" y="386"/>
                      <a:pt x="194" y="386"/>
                    </a:cubicBezTo>
                    <a:cubicBezTo>
                      <a:pt x="87" y="386"/>
                      <a:pt x="0" y="300"/>
                      <a:pt x="0" y="193"/>
                    </a:cubicBezTo>
                    <a:cubicBezTo>
                      <a:pt x="0" y="87"/>
                      <a:pt x="87" y="0"/>
                      <a:pt x="194" y="0"/>
                    </a:cubicBezTo>
                    <a:cubicBezTo>
                      <a:pt x="300" y="0"/>
                      <a:pt x="386" y="87"/>
                      <a:pt x="386" y="193"/>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31" name="Freeform 430">
                <a:extLst>
                  <a:ext uri="{FF2B5EF4-FFF2-40B4-BE49-F238E27FC236}">
                    <a16:creationId xmlns:a16="http://schemas.microsoft.com/office/drawing/2014/main" id="{0DDD5FC1-7F65-D489-8CEF-7FB86624752A}"/>
                  </a:ext>
                </a:extLst>
              </p:cNvPr>
              <p:cNvSpPr/>
              <p:nvPr/>
            </p:nvSpPr>
            <p:spPr>
              <a:xfrm>
                <a:off x="15110211" y="11678415"/>
                <a:ext cx="316431" cy="316542"/>
              </a:xfrm>
              <a:custGeom>
                <a:avLst/>
                <a:gdLst/>
                <a:ahLst/>
                <a:cxnLst>
                  <a:cxn ang="3cd4">
                    <a:pos x="hc" y="t"/>
                  </a:cxn>
                  <a:cxn ang="cd2">
                    <a:pos x="l" y="vc"/>
                  </a:cxn>
                  <a:cxn ang="cd4">
                    <a:pos x="hc" y="b"/>
                  </a:cxn>
                  <a:cxn ang="0">
                    <a:pos x="r" y="vc"/>
                  </a:cxn>
                </a:cxnLst>
                <a:rect l="l" t="t" r="r" b="b"/>
                <a:pathLst>
                  <a:path w="255" h="255">
                    <a:moveTo>
                      <a:pt x="255" y="127"/>
                    </a:moveTo>
                    <a:cubicBezTo>
                      <a:pt x="255" y="198"/>
                      <a:pt x="198" y="255"/>
                      <a:pt x="128" y="255"/>
                    </a:cubicBezTo>
                    <a:cubicBezTo>
                      <a:pt x="57" y="255"/>
                      <a:pt x="0" y="198"/>
                      <a:pt x="0" y="127"/>
                    </a:cubicBezTo>
                    <a:cubicBezTo>
                      <a:pt x="0" y="57"/>
                      <a:pt x="57" y="0"/>
                      <a:pt x="128" y="0"/>
                    </a:cubicBezTo>
                    <a:cubicBezTo>
                      <a:pt x="198" y="0"/>
                      <a:pt x="255" y="57"/>
                      <a:pt x="255" y="127"/>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grpSp>
      <p:grpSp>
        <p:nvGrpSpPr>
          <p:cNvPr id="398" name="Group 397">
            <a:extLst>
              <a:ext uri="{FF2B5EF4-FFF2-40B4-BE49-F238E27FC236}">
                <a16:creationId xmlns:a16="http://schemas.microsoft.com/office/drawing/2014/main" id="{246281C4-9459-7455-91C3-5C8FE227831E}"/>
              </a:ext>
            </a:extLst>
          </p:cNvPr>
          <p:cNvGrpSpPr/>
          <p:nvPr/>
        </p:nvGrpSpPr>
        <p:grpSpPr>
          <a:xfrm>
            <a:off x="604165" y="8540718"/>
            <a:ext cx="22393214" cy="4819044"/>
            <a:chOff x="1920061" y="3229941"/>
            <a:chExt cx="22393214" cy="4442352"/>
          </a:xfrm>
        </p:grpSpPr>
        <p:sp>
          <p:nvSpPr>
            <p:cNvPr id="400" name="Round Same Side Corner Rectangle 399">
              <a:extLst>
                <a:ext uri="{FF2B5EF4-FFF2-40B4-BE49-F238E27FC236}">
                  <a16:creationId xmlns:a16="http://schemas.microsoft.com/office/drawing/2014/main" id="{9FBDFA30-AAA4-0BC7-EA7F-3A067EC2C67C}"/>
                </a:ext>
              </a:extLst>
            </p:cNvPr>
            <p:cNvSpPr/>
            <p:nvPr/>
          </p:nvSpPr>
          <p:spPr>
            <a:xfrm rot="5400000">
              <a:off x="11038568" y="-5888566"/>
              <a:ext cx="4156199" cy="22393214"/>
            </a:xfrm>
            <a:prstGeom prst="round2SameRect">
              <a:avLst>
                <a:gd name="adj1" fmla="val 50000"/>
                <a:gd name="adj2" fmla="val 19325"/>
              </a:avLst>
            </a:prstGeom>
            <a:solidFill>
              <a:schemeClr val="accent6">
                <a:alpha val="15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grpSp>
          <p:nvGrpSpPr>
            <p:cNvPr id="401" name="Group 400">
              <a:extLst>
                <a:ext uri="{FF2B5EF4-FFF2-40B4-BE49-F238E27FC236}">
                  <a16:creationId xmlns:a16="http://schemas.microsoft.com/office/drawing/2014/main" id="{70C2FFBE-9D42-CA99-1D0E-3CC1B368AA61}"/>
                </a:ext>
              </a:extLst>
            </p:cNvPr>
            <p:cNvGrpSpPr/>
            <p:nvPr/>
          </p:nvGrpSpPr>
          <p:grpSpPr>
            <a:xfrm>
              <a:off x="2144239" y="3346000"/>
              <a:ext cx="21815089" cy="4326293"/>
              <a:chOff x="2144239" y="3346000"/>
              <a:chExt cx="21815089" cy="4326293"/>
            </a:xfrm>
          </p:grpSpPr>
          <p:sp>
            <p:nvSpPr>
              <p:cNvPr id="402" name="TextBox 401">
                <a:extLst>
                  <a:ext uri="{FF2B5EF4-FFF2-40B4-BE49-F238E27FC236}">
                    <a16:creationId xmlns:a16="http://schemas.microsoft.com/office/drawing/2014/main" id="{7EC3B0DB-6E43-A8C3-EEC8-B4C4259894DD}"/>
                  </a:ext>
                </a:extLst>
              </p:cNvPr>
              <p:cNvSpPr txBox="1"/>
              <p:nvPr/>
            </p:nvSpPr>
            <p:spPr>
              <a:xfrm>
                <a:off x="2144239" y="4414328"/>
                <a:ext cx="5866727" cy="1787426"/>
              </a:xfrm>
              <a:prstGeom prst="rect">
                <a:avLst/>
              </a:prstGeom>
              <a:noFill/>
            </p:spPr>
            <p:txBody>
              <a:bodyPr wrap="square" rtlCol="0" anchor="b">
                <a:spAutoFit/>
              </a:bodyPr>
              <a:lstStyle/>
              <a:p>
                <a:pPr algn="ctr"/>
                <a:r>
                  <a:rPr lang="en-US" sz="6000" b="1" spc="-30" dirty="0">
                    <a:solidFill>
                      <a:schemeClr val="bg1"/>
                    </a:solidFill>
                    <a:cs typeface="Poppins" panose="00000500000000000000" pitchFamily="2" charset="0"/>
                  </a:rPr>
                  <a:t>EPA Toxics Release Inventory</a:t>
                </a:r>
              </a:p>
            </p:txBody>
          </p:sp>
          <p:sp>
            <p:nvSpPr>
              <p:cNvPr id="403" name="TextBox 402">
                <a:extLst>
                  <a:ext uri="{FF2B5EF4-FFF2-40B4-BE49-F238E27FC236}">
                    <a16:creationId xmlns:a16="http://schemas.microsoft.com/office/drawing/2014/main" id="{77E3E034-836C-462A-3C6B-214A1467B3E6}"/>
                  </a:ext>
                </a:extLst>
              </p:cNvPr>
              <p:cNvSpPr txBox="1"/>
              <p:nvPr/>
            </p:nvSpPr>
            <p:spPr>
              <a:xfrm>
                <a:off x="8292349" y="3346000"/>
                <a:ext cx="15666979" cy="4326293"/>
              </a:xfrm>
              <a:prstGeom prst="rect">
                <a:avLst/>
              </a:prstGeom>
              <a:noFill/>
            </p:spPr>
            <p:txBody>
              <a:bodyPr wrap="square" rtlCol="0">
                <a:spAutoFit/>
              </a:bodyPr>
              <a:lstStyle/>
              <a:p>
                <a:pPr marL="457200" indent="-457200">
                  <a:lnSpc>
                    <a:spcPct val="130000"/>
                  </a:lnSpc>
                  <a:buFont typeface=".Hiragino Kaku Gothic Interface W3"/>
                  <a:buChar char="◉"/>
                </a:pPr>
                <a:r>
                  <a:rPr lang="en-US" sz="4000" b="1" spc="-30" dirty="0">
                    <a:solidFill>
                      <a:schemeClr val="tx2"/>
                    </a:solidFill>
                    <a:cs typeface="Poppins" panose="00000500000000000000" pitchFamily="2" charset="0"/>
                  </a:rPr>
                  <a:t>Reported annually to Environmental Protection Agency (EPA) by plants in certain kinds of business if plant has chemicals on TRI list above a set amount.</a:t>
                </a:r>
              </a:p>
              <a:p>
                <a:pPr marL="457200" indent="-457200">
                  <a:lnSpc>
                    <a:spcPct val="130000"/>
                  </a:lnSpc>
                  <a:buFont typeface=".Hiragino Kaku Gothic Interface W3"/>
                  <a:buChar char="◉"/>
                </a:pPr>
                <a:r>
                  <a:rPr lang="en-US" sz="4000" b="1" spc="-30" dirty="0">
                    <a:solidFill>
                      <a:schemeClr val="tx2"/>
                    </a:solidFill>
                    <a:cs typeface="Poppins" panose="00000500000000000000" pitchFamily="2" charset="0"/>
                  </a:rPr>
                  <a:t>Releases to environment (air, land, water) and transfers off the plant site for further waste treatment and disposal</a:t>
                </a:r>
              </a:p>
              <a:p>
                <a:pPr>
                  <a:lnSpc>
                    <a:spcPct val="130000"/>
                  </a:lnSpc>
                </a:pPr>
                <a:r>
                  <a:rPr lang="en-US" sz="3300" b="1" spc="-30" dirty="0">
                    <a:latin typeface="Montserrat" panose="00000500000000000000" pitchFamily="2" charset="0"/>
                    <a:cs typeface="Poppins" panose="00000500000000000000" pitchFamily="2" charset="0"/>
                  </a:rPr>
                  <a:t> </a:t>
                </a:r>
              </a:p>
            </p:txBody>
          </p:sp>
        </p:grpSp>
      </p:grpSp>
    </p:spTree>
    <p:extLst>
      <p:ext uri="{BB962C8B-B14F-4D97-AF65-F5344CB8AC3E}">
        <p14:creationId xmlns:p14="http://schemas.microsoft.com/office/powerpoint/2010/main" val="1184074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7498" y="511104"/>
            <a:ext cx="19470627" cy="1534728"/>
          </a:xfrm>
        </p:spPr>
        <p:txBody>
          <a:bodyPr>
            <a:noAutofit/>
          </a:bodyPr>
          <a:lstStyle/>
          <a:p>
            <a:pPr algn="ctr"/>
            <a:r>
              <a:rPr lang="en-US" b="1" dirty="0"/>
              <a:t>Industry Reporting of Air Emissions</a:t>
            </a:r>
          </a:p>
        </p:txBody>
      </p:sp>
      <p:sp>
        <p:nvSpPr>
          <p:cNvPr id="4" name="Oval 4"/>
          <p:cNvSpPr>
            <a:spLocks noChangeArrowheads="1"/>
          </p:cNvSpPr>
          <p:nvPr/>
        </p:nvSpPr>
        <p:spPr bwMode="auto">
          <a:xfrm>
            <a:off x="7525477" y="3611341"/>
            <a:ext cx="8584476" cy="8414710"/>
          </a:xfrm>
          <a:prstGeom prst="ellipse">
            <a:avLst/>
          </a:prstGeom>
          <a:solidFill>
            <a:srgbClr val="99CCFF"/>
          </a:solidFill>
          <a:ln w="50800">
            <a:solidFill>
              <a:srgbClr val="99CCFF"/>
            </a:solidFill>
            <a:round/>
            <a:headEnd type="none" w="sm" len="sm"/>
            <a:tailEnd type="none" w="sm" len="sm"/>
          </a:ln>
        </p:spPr>
        <p:txBody>
          <a:bodyPr wrap="none" anchor="ctr"/>
          <a:lstStyle/>
          <a:p>
            <a:endParaRPr lang="en-US" sz="7200" dirty="0"/>
          </a:p>
        </p:txBody>
      </p:sp>
      <p:sp>
        <p:nvSpPr>
          <p:cNvPr id="7" name="Oval 5"/>
          <p:cNvSpPr>
            <a:spLocks noChangeArrowheads="1"/>
          </p:cNvSpPr>
          <p:nvPr/>
        </p:nvSpPr>
        <p:spPr bwMode="auto">
          <a:xfrm>
            <a:off x="8971126" y="4419600"/>
            <a:ext cx="3852702" cy="3729856"/>
          </a:xfrm>
          <a:prstGeom prst="ellipse">
            <a:avLst/>
          </a:prstGeom>
          <a:solidFill>
            <a:schemeClr val="accent4">
              <a:lumMod val="40000"/>
              <a:lumOff val="60000"/>
            </a:schemeClr>
          </a:solidFill>
          <a:ln w="50800">
            <a:solidFill>
              <a:schemeClr val="accent5">
                <a:lumMod val="60000"/>
                <a:lumOff val="40000"/>
              </a:schemeClr>
            </a:solidFill>
            <a:round/>
            <a:headEnd type="none" w="sm" len="sm"/>
            <a:tailEnd type="none" w="sm" len="sm"/>
          </a:ln>
        </p:spPr>
        <p:txBody>
          <a:bodyPr wrap="none" anchor="ctr"/>
          <a:lstStyle/>
          <a:p>
            <a:endParaRPr lang="en-US" sz="7200" dirty="0"/>
          </a:p>
        </p:txBody>
      </p:sp>
      <p:sp>
        <p:nvSpPr>
          <p:cNvPr id="8" name="Oval 6"/>
          <p:cNvSpPr>
            <a:spLocks noChangeArrowheads="1"/>
          </p:cNvSpPr>
          <p:nvPr/>
        </p:nvSpPr>
        <p:spPr bwMode="auto">
          <a:xfrm>
            <a:off x="11792588" y="6770035"/>
            <a:ext cx="2330450" cy="2381250"/>
          </a:xfrm>
          <a:prstGeom prst="ellipse">
            <a:avLst/>
          </a:prstGeom>
          <a:solidFill>
            <a:srgbClr val="FFCC99"/>
          </a:solidFill>
          <a:ln w="50800">
            <a:solidFill>
              <a:srgbClr val="FFCC99"/>
            </a:solidFill>
            <a:round/>
            <a:headEnd type="none" w="sm" len="sm"/>
            <a:tailEnd type="none" w="sm" len="sm"/>
          </a:ln>
        </p:spPr>
        <p:txBody>
          <a:bodyPr wrap="none" anchor="ctr"/>
          <a:lstStyle/>
          <a:p>
            <a:endParaRPr lang="en-US" sz="7200" dirty="0"/>
          </a:p>
        </p:txBody>
      </p:sp>
      <p:sp>
        <p:nvSpPr>
          <p:cNvPr id="9" name="Text Box 7"/>
          <p:cNvSpPr txBox="1">
            <a:spLocks noChangeArrowheads="1"/>
          </p:cNvSpPr>
          <p:nvPr/>
        </p:nvSpPr>
        <p:spPr bwMode="auto">
          <a:xfrm>
            <a:off x="11849550" y="6969312"/>
            <a:ext cx="2330450" cy="1815882"/>
          </a:xfrm>
          <a:prstGeom prst="rect">
            <a:avLst/>
          </a:prstGeom>
          <a:noFill/>
          <a:ln w="50800">
            <a:noFill/>
            <a:miter lim="800000"/>
            <a:headEnd type="none" w="sm" len="sm"/>
            <a:tailEnd type="none" w="sm" len="sm"/>
          </a:ln>
        </p:spPr>
        <p:txBody>
          <a:bodyPr wrap="square">
            <a:spAutoFit/>
          </a:bodyPr>
          <a:lstStyle/>
          <a:p>
            <a:pPr algn="ctr" eaLnBrk="0" hangingPunct="0">
              <a:spcBef>
                <a:spcPct val="50000"/>
              </a:spcBef>
            </a:pPr>
            <a:r>
              <a:rPr lang="en-US" sz="2800" b="1" dirty="0">
                <a:solidFill>
                  <a:schemeClr val="tx2"/>
                </a:solidFill>
              </a:rPr>
              <a:t>EPA Toxics Release Inventory (TRI-Air) </a:t>
            </a:r>
          </a:p>
        </p:txBody>
      </p:sp>
      <p:sp>
        <p:nvSpPr>
          <p:cNvPr id="10" name="Text Box 8"/>
          <p:cNvSpPr txBox="1">
            <a:spLocks noChangeArrowheads="1"/>
          </p:cNvSpPr>
          <p:nvPr/>
        </p:nvSpPr>
        <p:spPr bwMode="auto">
          <a:xfrm>
            <a:off x="9367127" y="4492242"/>
            <a:ext cx="3060700" cy="1569660"/>
          </a:xfrm>
          <a:prstGeom prst="rect">
            <a:avLst/>
          </a:prstGeom>
          <a:noFill/>
          <a:ln w="50800">
            <a:noFill/>
            <a:miter lim="800000"/>
            <a:headEnd type="none" w="sm" len="sm"/>
            <a:tailEnd type="none" w="sm" len="sm"/>
          </a:ln>
        </p:spPr>
        <p:txBody>
          <a:bodyPr>
            <a:spAutoFit/>
          </a:bodyPr>
          <a:lstStyle/>
          <a:p>
            <a:pPr algn="ctr" eaLnBrk="0" hangingPunct="0">
              <a:spcBef>
                <a:spcPct val="50000"/>
              </a:spcBef>
            </a:pPr>
            <a:r>
              <a:rPr lang="en-US" sz="3200" b="1" dirty="0">
                <a:solidFill>
                  <a:schemeClr val="tx2"/>
                </a:solidFill>
              </a:rPr>
              <a:t>TCEQ Air Emissions Inventory (EI</a:t>
            </a:r>
            <a:r>
              <a:rPr lang="en-US" sz="3200" b="1" dirty="0">
                <a:solidFill>
                  <a:schemeClr val="tx2"/>
                </a:solidFill>
                <a:latin typeface="Garamond" panose="02020404030301010803" pitchFamily="18" charset="0"/>
              </a:rPr>
              <a:t>)</a:t>
            </a:r>
          </a:p>
        </p:txBody>
      </p:sp>
      <p:sp>
        <p:nvSpPr>
          <p:cNvPr id="11" name="Text Box 9"/>
          <p:cNvSpPr txBox="1">
            <a:spLocks noChangeArrowheads="1"/>
          </p:cNvSpPr>
          <p:nvPr/>
        </p:nvSpPr>
        <p:spPr bwMode="auto">
          <a:xfrm>
            <a:off x="9694801" y="9490978"/>
            <a:ext cx="4791832" cy="1338828"/>
          </a:xfrm>
          <a:prstGeom prst="rect">
            <a:avLst/>
          </a:prstGeom>
          <a:noFill/>
          <a:ln w="50800">
            <a:noFill/>
            <a:miter lim="800000"/>
            <a:headEnd type="none" w="sm" len="sm"/>
            <a:tailEnd type="none" w="sm" len="sm"/>
          </a:ln>
        </p:spPr>
        <p:txBody>
          <a:bodyPr wrap="square">
            <a:spAutoFit/>
          </a:bodyPr>
          <a:lstStyle/>
          <a:p>
            <a:pPr eaLnBrk="0" hangingPunct="0">
              <a:spcBef>
                <a:spcPct val="50000"/>
              </a:spcBef>
            </a:pPr>
            <a:r>
              <a:rPr lang="en-US" sz="4800" b="1" dirty="0">
                <a:solidFill>
                  <a:schemeClr val="tx2"/>
                </a:solidFill>
              </a:rPr>
              <a:t>All Air Pollutants</a:t>
            </a:r>
          </a:p>
          <a:p>
            <a:pPr algn="ctr" eaLnBrk="0" hangingPunct="0">
              <a:spcBef>
                <a:spcPct val="50000"/>
              </a:spcBef>
            </a:pPr>
            <a:r>
              <a:rPr lang="en-US" sz="2200" b="1" dirty="0">
                <a:solidFill>
                  <a:schemeClr val="tx2"/>
                </a:solidFill>
              </a:rPr>
              <a:t>(Point + Area + Mobile + Natural)</a:t>
            </a:r>
          </a:p>
        </p:txBody>
      </p:sp>
      <p:sp>
        <p:nvSpPr>
          <p:cNvPr id="13" name="Text Box 11"/>
          <p:cNvSpPr txBox="1">
            <a:spLocks noChangeArrowheads="1"/>
          </p:cNvSpPr>
          <p:nvPr/>
        </p:nvSpPr>
        <p:spPr bwMode="auto">
          <a:xfrm>
            <a:off x="4079880" y="2216151"/>
            <a:ext cx="184731" cy="1200329"/>
          </a:xfrm>
          <a:prstGeom prst="rect">
            <a:avLst/>
          </a:prstGeom>
          <a:noFill/>
          <a:ln w="9525">
            <a:noFill/>
            <a:miter lim="800000"/>
            <a:headEnd/>
            <a:tailEnd/>
          </a:ln>
        </p:spPr>
        <p:txBody>
          <a:bodyPr wrap="none">
            <a:spAutoFit/>
          </a:bodyPr>
          <a:lstStyle/>
          <a:p>
            <a:endParaRPr lang="en-US" sz="7200" dirty="0"/>
          </a:p>
        </p:txBody>
      </p:sp>
      <p:sp>
        <p:nvSpPr>
          <p:cNvPr id="14" name="Text Box 12"/>
          <p:cNvSpPr txBox="1">
            <a:spLocks noChangeArrowheads="1"/>
          </p:cNvSpPr>
          <p:nvPr/>
        </p:nvSpPr>
        <p:spPr bwMode="auto">
          <a:xfrm>
            <a:off x="5733643" y="11687497"/>
            <a:ext cx="2200026" cy="584775"/>
          </a:xfrm>
          <a:prstGeom prst="rect">
            <a:avLst/>
          </a:prstGeom>
          <a:solidFill>
            <a:srgbClr val="FFFF00"/>
          </a:solidFill>
          <a:ln w="9525">
            <a:noFill/>
            <a:miter lim="800000"/>
            <a:headEnd/>
            <a:tailEnd/>
          </a:ln>
        </p:spPr>
        <p:txBody>
          <a:bodyPr wrap="none">
            <a:spAutoFit/>
          </a:bodyPr>
          <a:lstStyle/>
          <a:p>
            <a:r>
              <a:rPr lang="en-US" sz="3200" b="1" i="1" dirty="0">
                <a:solidFill>
                  <a:srgbClr val="FF0000"/>
                </a:solidFill>
              </a:rPr>
              <a:t>Not to scale</a:t>
            </a: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4801" y="6081594"/>
            <a:ext cx="2119704" cy="140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a:picLocks noChangeAspect="1"/>
          </p:cNvPicPr>
          <p:nvPr/>
        </p:nvPicPr>
        <p:blipFill>
          <a:blip r:embed="rId4"/>
          <a:stretch>
            <a:fillRect/>
          </a:stretch>
        </p:blipFill>
        <p:spPr>
          <a:xfrm>
            <a:off x="12871088" y="4739835"/>
            <a:ext cx="1892394" cy="1879778"/>
          </a:xfrm>
          <a:prstGeom prst="rect">
            <a:avLst/>
          </a:prstGeom>
        </p:spPr>
      </p:pic>
      <p:pic>
        <p:nvPicPr>
          <p:cNvPr id="22" name="Picture 21" descr="th-2.jpe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265397" y="6847797"/>
            <a:ext cx="1638056" cy="857250"/>
          </a:xfrm>
          <a:prstGeom prst="rect">
            <a:avLst/>
          </a:prstGeom>
        </p:spPr>
      </p:pic>
      <p:pic>
        <p:nvPicPr>
          <p:cNvPr id="23" name="Picture 22"/>
          <p:cNvPicPr>
            <a:picLocks noChangeAspect="1"/>
          </p:cNvPicPr>
          <p:nvPr/>
        </p:nvPicPr>
        <p:blipFill>
          <a:blip r:embed="rId6"/>
          <a:stretch>
            <a:fillRect/>
          </a:stretch>
        </p:blipFill>
        <p:spPr>
          <a:xfrm>
            <a:off x="7836425" y="7611579"/>
            <a:ext cx="1790920" cy="1770026"/>
          </a:xfrm>
          <a:prstGeom prst="rect">
            <a:avLst/>
          </a:prstGeom>
        </p:spPr>
      </p:pic>
      <p:sp>
        <p:nvSpPr>
          <p:cNvPr id="3" name="TextBox 2">
            <a:extLst>
              <a:ext uri="{FF2B5EF4-FFF2-40B4-BE49-F238E27FC236}">
                <a16:creationId xmlns:a16="http://schemas.microsoft.com/office/drawing/2014/main" id="{E182A922-0334-4918-9F4D-268914EE479D}"/>
              </a:ext>
            </a:extLst>
          </p:cNvPr>
          <p:cNvSpPr txBox="1"/>
          <p:nvPr/>
        </p:nvSpPr>
        <p:spPr>
          <a:xfrm>
            <a:off x="17244653" y="6680016"/>
            <a:ext cx="3598608" cy="2062103"/>
          </a:xfrm>
          <a:prstGeom prst="rect">
            <a:avLst/>
          </a:prstGeom>
          <a:noFill/>
          <a:ln w="9525">
            <a:solidFill>
              <a:schemeClr val="tx1"/>
            </a:solidFill>
          </a:ln>
        </p:spPr>
        <p:txBody>
          <a:bodyPr wrap="square" rtlCol="0">
            <a:spAutoFit/>
          </a:bodyPr>
          <a:lstStyle/>
          <a:p>
            <a:pPr algn="ctr"/>
            <a:r>
              <a:rPr lang="en-US" sz="6400" b="1" dirty="0">
                <a:solidFill>
                  <a:schemeClr val="tx2"/>
                </a:solidFill>
              </a:rPr>
              <a:t>EI and TRI Overlap</a:t>
            </a:r>
          </a:p>
        </p:txBody>
      </p:sp>
      <p:sp>
        <p:nvSpPr>
          <p:cNvPr id="18" name="Slide Number Placeholder 6">
            <a:extLst>
              <a:ext uri="{FF2B5EF4-FFF2-40B4-BE49-F238E27FC236}">
                <a16:creationId xmlns:a16="http://schemas.microsoft.com/office/drawing/2014/main" id="{79AB2289-FCC2-4075-8BB2-5A1F31087CB4}"/>
              </a:ext>
            </a:extLst>
          </p:cNvPr>
          <p:cNvSpPr txBox="1">
            <a:spLocks/>
          </p:cNvSpPr>
          <p:nvPr/>
        </p:nvSpPr>
        <p:spPr>
          <a:xfrm>
            <a:off x="4416425" y="12842877"/>
            <a:ext cx="883488" cy="730250"/>
          </a:xfrm>
          <a:prstGeom prst="rect">
            <a:avLst/>
          </a:prstGeom>
        </p:spPr>
        <p:txBody>
          <a:bodyPr vert="horz" lIns="182880" tIns="91440" rIns="182880" bIns="91440" rtlCol="0" anchor="ctr"/>
          <a:lstStyle>
            <a:defPPr>
              <a:defRPr lang="en-US"/>
            </a:defPPr>
            <a:lvl1pPr algn="r" rtl="0" fontAlgn="base">
              <a:spcBef>
                <a:spcPct val="0"/>
              </a:spcBef>
              <a:spcAft>
                <a:spcPct val="0"/>
              </a:spcAft>
              <a:defRPr sz="1200" kern="1200">
                <a:solidFill>
                  <a:schemeClr val="tx1">
                    <a:tint val="75000"/>
                  </a:schemeClr>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A0A5714F-D6BA-436F-B4EA-B65BF9D70E0B}" type="slidenum">
              <a:rPr lang="en-US" sz="1800">
                <a:latin typeface="+mj-lt"/>
              </a:rPr>
              <a:pPr/>
              <a:t>14</a:t>
            </a:fld>
            <a:endParaRPr lang="en-US" sz="1800" dirty="0">
              <a:latin typeface="+mj-lt"/>
            </a:endParaRPr>
          </a:p>
        </p:txBody>
      </p:sp>
    </p:spTree>
    <p:extLst>
      <p:ext uri="{BB962C8B-B14F-4D97-AF65-F5344CB8AC3E}">
        <p14:creationId xmlns:p14="http://schemas.microsoft.com/office/powerpoint/2010/main" val="1518417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extBox 454">
            <a:extLst>
              <a:ext uri="{FF2B5EF4-FFF2-40B4-BE49-F238E27FC236}">
                <a16:creationId xmlns:a16="http://schemas.microsoft.com/office/drawing/2014/main" id="{7C255A5E-C12F-28DD-98C0-8A974F8017C5}"/>
              </a:ext>
            </a:extLst>
          </p:cNvPr>
          <p:cNvSpPr txBox="1"/>
          <p:nvPr/>
        </p:nvSpPr>
        <p:spPr>
          <a:xfrm>
            <a:off x="957584" y="617831"/>
            <a:ext cx="22761397" cy="1297791"/>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8800" spc="-330" dirty="0">
                <a:latin typeface="+mn-lt"/>
                <a:cs typeface="Poppins" panose="00000500000000000000" pitchFamily="2" charset="0"/>
              </a:rPr>
              <a:t>Comparing EI vs. TRI</a:t>
            </a:r>
          </a:p>
        </p:txBody>
      </p:sp>
      <p:sp>
        <p:nvSpPr>
          <p:cNvPr id="8" name="Triangle 7">
            <a:extLst>
              <a:ext uri="{FF2B5EF4-FFF2-40B4-BE49-F238E27FC236}">
                <a16:creationId xmlns:a16="http://schemas.microsoft.com/office/drawing/2014/main" id="{74899EF9-DEE1-B7ED-1F33-C172BEB7FD33}"/>
              </a:ext>
            </a:extLst>
          </p:cNvPr>
          <p:cNvSpPr/>
          <p:nvPr/>
        </p:nvSpPr>
        <p:spPr>
          <a:xfrm>
            <a:off x="957584" y="11510484"/>
            <a:ext cx="1096001" cy="1396683"/>
          </a:xfrm>
          <a:prstGeom prst="triangl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1">
            <a:extLst>
              <a:ext uri="{FF2B5EF4-FFF2-40B4-BE49-F238E27FC236}">
                <a16:creationId xmlns:a16="http://schemas.microsoft.com/office/drawing/2014/main" id="{00000000-0008-0000-0700-000005000000}"/>
              </a:ext>
            </a:extLst>
          </p:cNvPr>
          <p:cNvSpPr txBox="1"/>
          <p:nvPr/>
        </p:nvSpPr>
        <p:spPr>
          <a:xfrm>
            <a:off x="927719" y="4121250"/>
            <a:ext cx="1778800" cy="423031"/>
          </a:xfrm>
          <a:prstGeom prst="rect">
            <a:avLst/>
          </a:prstGeom>
          <a:noFill/>
          <a:ln w="6350" cmpd="sng">
            <a:noFill/>
          </a:ln>
        </p:spPr>
        <p:style>
          <a:lnRef idx="2">
            <a:schemeClr val="dk1"/>
          </a:lnRef>
          <a:fillRef idx="1">
            <a:schemeClr val="lt1"/>
          </a:fillRef>
          <a:effectRef idx="0">
            <a:schemeClr val="dk1"/>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600" b="1" dirty="0">
                <a:solidFill>
                  <a:schemeClr val="bg1"/>
                </a:solidFill>
                <a:cs typeface="Arial"/>
              </a:rPr>
              <a:t>Pounds</a:t>
            </a:r>
            <a:endParaRPr lang="en-US" sz="3600" b="0" dirty="0">
              <a:solidFill>
                <a:schemeClr val="bg1"/>
              </a:solidFill>
              <a:cs typeface="Arial"/>
            </a:endParaRPr>
          </a:p>
        </p:txBody>
      </p:sp>
      <p:sp>
        <p:nvSpPr>
          <p:cNvPr id="3" name="Content Placeholder 2">
            <a:extLst>
              <a:ext uri="{FF2B5EF4-FFF2-40B4-BE49-F238E27FC236}">
                <a16:creationId xmlns:a16="http://schemas.microsoft.com/office/drawing/2014/main" id="{E872CC59-F6B3-6F5E-C2B1-02F32AD5BEC1}"/>
              </a:ext>
            </a:extLst>
          </p:cNvPr>
          <p:cNvSpPr txBox="1">
            <a:spLocks/>
          </p:cNvSpPr>
          <p:nvPr/>
        </p:nvSpPr>
        <p:spPr>
          <a:xfrm>
            <a:off x="664344" y="4121250"/>
            <a:ext cx="10217015" cy="76449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solidFill>
                <a:schemeClr val="tx2"/>
              </a:solidFill>
            </a:endParaRPr>
          </a:p>
          <a:p>
            <a:endParaRPr lang="en-US" sz="2400" dirty="0"/>
          </a:p>
        </p:txBody>
      </p:sp>
      <p:sp>
        <p:nvSpPr>
          <p:cNvPr id="19" name="Content Placeholder 2">
            <a:extLst>
              <a:ext uri="{FF2B5EF4-FFF2-40B4-BE49-F238E27FC236}">
                <a16:creationId xmlns:a16="http://schemas.microsoft.com/office/drawing/2014/main" id="{44F3C705-2D3F-5BA6-3BCA-EE036A9C52AB}"/>
              </a:ext>
            </a:extLst>
          </p:cNvPr>
          <p:cNvSpPr txBox="1">
            <a:spLocks/>
          </p:cNvSpPr>
          <p:nvPr/>
        </p:nvSpPr>
        <p:spPr>
          <a:xfrm>
            <a:off x="388460" y="3151263"/>
            <a:ext cx="12999296" cy="669745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5280"/>
              </a:lnSpc>
              <a:spcAft>
                <a:spcPts val="1500"/>
              </a:spcAft>
              <a:buClr>
                <a:schemeClr val="accent4"/>
              </a:buClr>
              <a:buFont typeface=".Hiragino Kaku Gothic Interface W3"/>
              <a:buChar char="◉"/>
            </a:pPr>
            <a:r>
              <a:rPr lang="en-US" sz="4000" b="1" dirty="0">
                <a:solidFill>
                  <a:schemeClr val="tx2"/>
                </a:solidFill>
              </a:rPr>
              <a:t>State requirements (TCEQ)</a:t>
            </a:r>
          </a:p>
          <a:p>
            <a:pPr marL="342900" lvl="1" indent="-342900">
              <a:lnSpc>
                <a:spcPts val="5280"/>
              </a:lnSpc>
              <a:spcAft>
                <a:spcPts val="1500"/>
              </a:spcAft>
              <a:buClr>
                <a:schemeClr val="accent4"/>
              </a:buClr>
              <a:buFont typeface=".Hiragino Kaku Gothic Interface W3"/>
              <a:buChar char="◉"/>
            </a:pPr>
            <a:r>
              <a:rPr lang="en-US" sz="4000" b="1" dirty="0">
                <a:solidFill>
                  <a:schemeClr val="tx2"/>
                </a:solidFill>
              </a:rPr>
              <a:t> Contaminants released to Air</a:t>
            </a:r>
          </a:p>
          <a:p>
            <a:pPr marL="342900" lvl="1" indent="-342900">
              <a:lnSpc>
                <a:spcPts val="5280"/>
              </a:lnSpc>
              <a:spcAft>
                <a:spcPts val="1500"/>
              </a:spcAft>
              <a:buClr>
                <a:schemeClr val="accent4"/>
              </a:buClr>
              <a:buFont typeface=".Hiragino Kaku Gothic Interface W3"/>
              <a:buChar char="◉"/>
            </a:pPr>
            <a:r>
              <a:rPr lang="en-US" sz="4000" b="1" dirty="0">
                <a:solidFill>
                  <a:schemeClr val="tx2"/>
                </a:solidFill>
              </a:rPr>
              <a:t>Required for permitting and compliance</a:t>
            </a:r>
          </a:p>
          <a:p>
            <a:pPr marL="342900" lvl="1" indent="-342900">
              <a:lnSpc>
                <a:spcPts val="5280"/>
              </a:lnSpc>
              <a:spcAft>
                <a:spcPts val="1500"/>
              </a:spcAft>
              <a:buClr>
                <a:schemeClr val="accent4"/>
              </a:buClr>
              <a:buFont typeface=".Hiragino Kaku Gothic Interface W3"/>
              <a:buChar char="◉"/>
            </a:pPr>
            <a:r>
              <a:rPr lang="en-US" sz="4000" b="1" dirty="0">
                <a:solidFill>
                  <a:schemeClr val="tx2"/>
                </a:solidFill>
              </a:rPr>
              <a:t>Almost all </a:t>
            </a:r>
            <a:r>
              <a:rPr lang="en-US" sz="4000" b="1" i="1" dirty="0">
                <a:solidFill>
                  <a:srgbClr val="1C997B"/>
                </a:solidFill>
              </a:rPr>
              <a:t>air</a:t>
            </a:r>
            <a:r>
              <a:rPr lang="en-US" sz="4000" b="1" dirty="0">
                <a:solidFill>
                  <a:schemeClr val="tx2"/>
                </a:solidFill>
              </a:rPr>
              <a:t> contaminants (even small quantities</a:t>
            </a:r>
            <a:r>
              <a:rPr lang="en-US" sz="4000" dirty="0">
                <a:solidFill>
                  <a:schemeClr val="tx2"/>
                </a:solidFill>
                <a:latin typeface="+mj-lt"/>
              </a:rPr>
              <a:t>)</a:t>
            </a:r>
            <a:endParaRPr lang="en-US" sz="4000" b="0" dirty="0">
              <a:latin typeface="+mj-lt"/>
            </a:endParaRPr>
          </a:p>
          <a:p>
            <a:pPr>
              <a:lnSpc>
                <a:spcPts val="5280"/>
              </a:lnSpc>
              <a:spcAft>
                <a:spcPts val="1500"/>
              </a:spcAft>
              <a:buClr>
                <a:srgbClr val="2E8D55"/>
              </a:buClr>
              <a:buFont typeface=".Hiragino Kaku Gothic Interface W3"/>
              <a:buChar char="◉"/>
            </a:pPr>
            <a:endParaRPr lang="en-US" sz="4000" b="1" dirty="0">
              <a:solidFill>
                <a:schemeClr val="tx2"/>
              </a:solidFill>
            </a:endParaRPr>
          </a:p>
          <a:p>
            <a:pPr marL="0" lvl="1" indent="0">
              <a:buClr>
                <a:srgbClr val="6C56B2"/>
              </a:buClr>
              <a:buNone/>
            </a:pPr>
            <a:endParaRPr lang="en-US" sz="5400" b="1" dirty="0">
              <a:solidFill>
                <a:schemeClr val="tx2"/>
              </a:solidFill>
            </a:endParaRPr>
          </a:p>
          <a:p>
            <a:endParaRPr lang="en-US" sz="2400" dirty="0"/>
          </a:p>
        </p:txBody>
      </p:sp>
      <p:grpSp>
        <p:nvGrpSpPr>
          <p:cNvPr id="6" name="Group 5">
            <a:extLst>
              <a:ext uri="{FF2B5EF4-FFF2-40B4-BE49-F238E27FC236}">
                <a16:creationId xmlns:a16="http://schemas.microsoft.com/office/drawing/2014/main" id="{071BC7D9-C44A-49FF-2D68-DB6DD7502BCF}"/>
              </a:ext>
            </a:extLst>
          </p:cNvPr>
          <p:cNvGrpSpPr/>
          <p:nvPr/>
        </p:nvGrpSpPr>
        <p:grpSpPr>
          <a:xfrm>
            <a:off x="388460" y="2068815"/>
            <a:ext cx="11709757" cy="981812"/>
            <a:chOff x="1507005" y="6809319"/>
            <a:chExt cx="13364214" cy="1043547"/>
          </a:xfrm>
          <a:solidFill>
            <a:srgbClr val="1C997B"/>
          </a:solidFill>
        </p:grpSpPr>
        <p:sp>
          <p:nvSpPr>
            <p:cNvPr id="7" name="Rounded Rectangle 6">
              <a:extLst>
                <a:ext uri="{FF2B5EF4-FFF2-40B4-BE49-F238E27FC236}">
                  <a16:creationId xmlns:a16="http://schemas.microsoft.com/office/drawing/2014/main" id="{8A25A957-5A8E-2A3C-2365-2B39B97C8B3E}"/>
                </a:ext>
              </a:extLst>
            </p:cNvPr>
            <p:cNvSpPr/>
            <p:nvPr/>
          </p:nvSpPr>
          <p:spPr>
            <a:xfrm>
              <a:off x="1507007" y="6809319"/>
              <a:ext cx="13364212" cy="1043547"/>
            </a:xfrm>
            <a:prstGeom prst="roundRect">
              <a:avLst>
                <a:gd name="adj" fmla="val 10942"/>
              </a:avLst>
            </a:pr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 name="TextBox 8">
              <a:extLst>
                <a:ext uri="{FF2B5EF4-FFF2-40B4-BE49-F238E27FC236}">
                  <a16:creationId xmlns:a16="http://schemas.microsoft.com/office/drawing/2014/main" id="{9DC226AD-CB20-BA89-9A83-EAF5D960B564}"/>
                </a:ext>
              </a:extLst>
            </p:cNvPr>
            <p:cNvSpPr txBox="1"/>
            <p:nvPr/>
          </p:nvSpPr>
          <p:spPr>
            <a:xfrm>
              <a:off x="1507005" y="6841521"/>
              <a:ext cx="13364214" cy="866314"/>
            </a:xfrm>
            <a:prstGeom prst="rect">
              <a:avLst/>
            </a:prstGeom>
            <a:grpFill/>
          </p:spPr>
          <p:txBody>
            <a:bodyPr wrap="square" rtlCol="0" anchor="ctr" anchorCtr="0">
              <a:noAutofit/>
            </a:bodyPr>
            <a:lstStyle/>
            <a:p>
              <a:pPr algn="ctr"/>
              <a:r>
                <a:rPr lang="en-US" sz="6000" b="1" spc="-30" dirty="0">
                  <a:solidFill>
                    <a:schemeClr val="bg1"/>
                  </a:solidFill>
                  <a:cs typeface="Poppins" panose="00000500000000000000" pitchFamily="2" charset="0"/>
                </a:rPr>
                <a:t>Air Emissions Inventory (EI)</a:t>
              </a:r>
            </a:p>
          </p:txBody>
        </p:sp>
      </p:grpSp>
      <p:sp>
        <p:nvSpPr>
          <p:cNvPr id="13" name="Content Placeholder 2">
            <a:extLst>
              <a:ext uri="{FF2B5EF4-FFF2-40B4-BE49-F238E27FC236}">
                <a16:creationId xmlns:a16="http://schemas.microsoft.com/office/drawing/2014/main" id="{46166870-2FA3-0B34-1BCD-72BF7526931A}"/>
              </a:ext>
            </a:extLst>
          </p:cNvPr>
          <p:cNvSpPr txBox="1">
            <a:spLocks/>
          </p:cNvSpPr>
          <p:nvPr/>
        </p:nvSpPr>
        <p:spPr>
          <a:xfrm>
            <a:off x="12391456" y="2954010"/>
            <a:ext cx="11986194" cy="1053220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Clr>
                <a:schemeClr val="accent4"/>
              </a:buClr>
              <a:buFont typeface=".Hiragino Kaku Gothic Interface W3"/>
              <a:buChar char="◉"/>
            </a:pPr>
            <a:r>
              <a:rPr lang="en-US" sz="4000" b="1" dirty="0">
                <a:solidFill>
                  <a:schemeClr val="tx2"/>
                </a:solidFill>
              </a:rPr>
              <a:t>Federal Requirement (EPA)</a:t>
            </a:r>
          </a:p>
          <a:p>
            <a:pPr marL="342900" lvl="1" indent="-342900">
              <a:lnSpc>
                <a:spcPct val="150000"/>
              </a:lnSpc>
              <a:buClr>
                <a:schemeClr val="accent4"/>
              </a:buClr>
              <a:buFont typeface=".Hiragino Kaku Gothic Interface W3"/>
              <a:buChar char="◉"/>
            </a:pPr>
            <a:r>
              <a:rPr lang="en-US" sz="4000" b="1" dirty="0">
                <a:solidFill>
                  <a:schemeClr val="tx2"/>
                </a:solidFill>
              </a:rPr>
              <a:t>Contaminants released to air, water, and land</a:t>
            </a:r>
          </a:p>
          <a:p>
            <a:pPr marL="342900" lvl="1" indent="-342900">
              <a:lnSpc>
                <a:spcPct val="150000"/>
              </a:lnSpc>
              <a:buClr>
                <a:schemeClr val="accent4"/>
              </a:buClr>
              <a:buFont typeface=".Hiragino Kaku Gothic Interface W3"/>
              <a:buChar char="◉"/>
            </a:pPr>
            <a:r>
              <a:rPr lang="en-US" sz="4000" b="1" dirty="0">
                <a:solidFill>
                  <a:schemeClr val="tx2"/>
                </a:solidFill>
              </a:rPr>
              <a:t>Required for public right-to-know</a:t>
            </a:r>
          </a:p>
          <a:p>
            <a:pPr marL="342900" lvl="1" indent="-342900">
              <a:lnSpc>
                <a:spcPct val="150000"/>
              </a:lnSpc>
              <a:buClr>
                <a:schemeClr val="accent4"/>
              </a:buClr>
              <a:buFont typeface=".Hiragino Kaku Gothic Interface W3"/>
              <a:buChar char="◉"/>
            </a:pPr>
            <a:r>
              <a:rPr lang="en-US" sz="4000" b="1" dirty="0">
                <a:solidFill>
                  <a:schemeClr val="tx2"/>
                </a:solidFill>
              </a:rPr>
              <a:t>Approx. 820 chemicals that exceed specific thresholds</a:t>
            </a:r>
          </a:p>
          <a:p>
            <a:pPr>
              <a:lnSpc>
                <a:spcPct val="150000"/>
              </a:lnSpc>
              <a:buClr>
                <a:srgbClr val="2E8D55"/>
              </a:buClr>
              <a:buFont typeface=".Hiragino Kaku Gothic Interface W3"/>
              <a:buChar char="◉"/>
            </a:pPr>
            <a:endParaRPr lang="en-US" sz="4000" b="1" dirty="0">
              <a:solidFill>
                <a:schemeClr val="tx2"/>
              </a:solidFill>
            </a:endParaRPr>
          </a:p>
          <a:p>
            <a:pPr marL="342900" lvl="1" indent="-342900">
              <a:buClr>
                <a:srgbClr val="6C56B2"/>
              </a:buClr>
              <a:buFont typeface=".Hiragino Kaku Gothic Interface W3"/>
              <a:buChar char="◉"/>
            </a:pPr>
            <a:endParaRPr lang="en-US" sz="5400" b="1" dirty="0">
              <a:solidFill>
                <a:schemeClr val="tx2"/>
              </a:solidFill>
            </a:endParaRPr>
          </a:p>
          <a:p>
            <a:endParaRPr lang="en-US" sz="2400" dirty="0"/>
          </a:p>
        </p:txBody>
      </p:sp>
      <p:grpSp>
        <p:nvGrpSpPr>
          <p:cNvPr id="14" name="Group 13">
            <a:extLst>
              <a:ext uri="{FF2B5EF4-FFF2-40B4-BE49-F238E27FC236}">
                <a16:creationId xmlns:a16="http://schemas.microsoft.com/office/drawing/2014/main" id="{F0C91E50-9A6A-48B5-A456-33C1D9E8B739}"/>
              </a:ext>
            </a:extLst>
          </p:cNvPr>
          <p:cNvGrpSpPr/>
          <p:nvPr/>
        </p:nvGrpSpPr>
        <p:grpSpPr>
          <a:xfrm>
            <a:off x="12279435" y="2068815"/>
            <a:ext cx="11709757" cy="981812"/>
            <a:chOff x="1507005" y="6809319"/>
            <a:chExt cx="13364214" cy="1043547"/>
          </a:xfrm>
          <a:solidFill>
            <a:srgbClr val="1C997B"/>
          </a:solidFill>
        </p:grpSpPr>
        <p:sp>
          <p:nvSpPr>
            <p:cNvPr id="15" name="Rounded Rectangle 14">
              <a:extLst>
                <a:ext uri="{FF2B5EF4-FFF2-40B4-BE49-F238E27FC236}">
                  <a16:creationId xmlns:a16="http://schemas.microsoft.com/office/drawing/2014/main" id="{67C8A9A6-5816-9188-A1FE-D71527FF292A}"/>
                </a:ext>
              </a:extLst>
            </p:cNvPr>
            <p:cNvSpPr/>
            <p:nvPr/>
          </p:nvSpPr>
          <p:spPr>
            <a:xfrm>
              <a:off x="1507007" y="6809319"/>
              <a:ext cx="13364212" cy="1043547"/>
            </a:xfrm>
            <a:prstGeom prst="roundRect">
              <a:avLst>
                <a:gd name="adj" fmla="val 10942"/>
              </a:avLst>
            </a:pr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6" name="TextBox 15">
              <a:extLst>
                <a:ext uri="{FF2B5EF4-FFF2-40B4-BE49-F238E27FC236}">
                  <a16:creationId xmlns:a16="http://schemas.microsoft.com/office/drawing/2014/main" id="{BA499DD0-F13F-B155-8EE6-430EDEFF8B32}"/>
                </a:ext>
              </a:extLst>
            </p:cNvPr>
            <p:cNvSpPr txBox="1"/>
            <p:nvPr/>
          </p:nvSpPr>
          <p:spPr>
            <a:xfrm>
              <a:off x="1507005" y="6841521"/>
              <a:ext cx="13364214" cy="866314"/>
            </a:xfrm>
            <a:prstGeom prst="rect">
              <a:avLst/>
            </a:prstGeom>
            <a:grpFill/>
          </p:spPr>
          <p:txBody>
            <a:bodyPr wrap="square" rtlCol="0" anchor="ctr" anchorCtr="0">
              <a:noAutofit/>
            </a:bodyPr>
            <a:lstStyle/>
            <a:p>
              <a:pPr algn="ctr"/>
              <a:r>
                <a:rPr lang="en-US" sz="6000" b="1" spc="-30" dirty="0">
                  <a:solidFill>
                    <a:schemeClr val="bg1"/>
                  </a:solidFill>
                  <a:cs typeface="Poppins" panose="00000500000000000000" pitchFamily="2" charset="0"/>
                </a:rPr>
                <a:t>Toxics Release Inventory (TRI)</a:t>
              </a:r>
            </a:p>
          </p:txBody>
        </p:sp>
      </p:grpSp>
      <p:grpSp>
        <p:nvGrpSpPr>
          <p:cNvPr id="4" name="Group 3">
            <a:extLst>
              <a:ext uri="{FF2B5EF4-FFF2-40B4-BE49-F238E27FC236}">
                <a16:creationId xmlns:a16="http://schemas.microsoft.com/office/drawing/2014/main" id="{114A21F2-1F11-0C58-9E46-DA68E744A9C3}"/>
              </a:ext>
            </a:extLst>
          </p:cNvPr>
          <p:cNvGrpSpPr/>
          <p:nvPr/>
        </p:nvGrpSpPr>
        <p:grpSpPr>
          <a:xfrm>
            <a:off x="664344" y="7777516"/>
            <a:ext cx="22749109" cy="981812"/>
            <a:chOff x="1507005" y="6809319"/>
            <a:chExt cx="13364214" cy="1043547"/>
          </a:xfrm>
          <a:solidFill>
            <a:srgbClr val="1C997B"/>
          </a:solidFill>
        </p:grpSpPr>
        <p:sp>
          <p:nvSpPr>
            <p:cNvPr id="10" name="Rounded Rectangle 9">
              <a:extLst>
                <a:ext uri="{FF2B5EF4-FFF2-40B4-BE49-F238E27FC236}">
                  <a16:creationId xmlns:a16="http://schemas.microsoft.com/office/drawing/2014/main" id="{37D5B979-AB81-9514-81E1-C5724FD6A1BF}"/>
                </a:ext>
              </a:extLst>
            </p:cNvPr>
            <p:cNvSpPr/>
            <p:nvPr/>
          </p:nvSpPr>
          <p:spPr>
            <a:xfrm>
              <a:off x="1507007" y="6809319"/>
              <a:ext cx="13364212" cy="1043547"/>
            </a:xfrm>
            <a:prstGeom prst="roundRect">
              <a:avLst>
                <a:gd name="adj" fmla="val 10942"/>
              </a:avLst>
            </a:pr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 name="TextBox 10">
              <a:extLst>
                <a:ext uri="{FF2B5EF4-FFF2-40B4-BE49-F238E27FC236}">
                  <a16:creationId xmlns:a16="http://schemas.microsoft.com/office/drawing/2014/main" id="{1AF49A7C-DB33-D075-B811-02B029916760}"/>
                </a:ext>
              </a:extLst>
            </p:cNvPr>
            <p:cNvSpPr txBox="1"/>
            <p:nvPr/>
          </p:nvSpPr>
          <p:spPr>
            <a:xfrm>
              <a:off x="1507005" y="6841521"/>
              <a:ext cx="13364214" cy="866314"/>
            </a:xfrm>
            <a:prstGeom prst="rect">
              <a:avLst/>
            </a:prstGeom>
            <a:grpFill/>
          </p:spPr>
          <p:txBody>
            <a:bodyPr wrap="square" rtlCol="0" anchor="ctr" anchorCtr="0">
              <a:noAutofit/>
            </a:bodyPr>
            <a:lstStyle/>
            <a:p>
              <a:pPr algn="ctr"/>
              <a:r>
                <a:rPr lang="en-US" sz="6000" b="1" spc="-30" dirty="0">
                  <a:solidFill>
                    <a:schemeClr val="bg1"/>
                  </a:solidFill>
                  <a:cs typeface="Poppins" panose="00000500000000000000" pitchFamily="2" charset="0"/>
                </a:rPr>
                <a:t>Both Reports</a:t>
              </a:r>
            </a:p>
          </p:txBody>
        </p:sp>
      </p:grpSp>
      <p:sp>
        <p:nvSpPr>
          <p:cNvPr id="17" name="Content Placeholder 2">
            <a:extLst>
              <a:ext uri="{FF2B5EF4-FFF2-40B4-BE49-F238E27FC236}">
                <a16:creationId xmlns:a16="http://schemas.microsoft.com/office/drawing/2014/main" id="{E81801BD-DDF5-C114-1B8C-EF0F577AC9D8}"/>
              </a:ext>
            </a:extLst>
          </p:cNvPr>
          <p:cNvSpPr txBox="1">
            <a:spLocks/>
          </p:cNvSpPr>
          <p:nvPr/>
        </p:nvSpPr>
        <p:spPr>
          <a:xfrm>
            <a:off x="410425" y="8835036"/>
            <a:ext cx="21926770" cy="400028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5280"/>
              </a:lnSpc>
              <a:spcAft>
                <a:spcPts val="1500"/>
              </a:spcAft>
              <a:buClr>
                <a:schemeClr val="accent4"/>
              </a:buClr>
              <a:buFont typeface=".Hiragino Kaku Gothic Interface W3"/>
              <a:buChar char="◉"/>
            </a:pPr>
            <a:r>
              <a:rPr lang="en-US" sz="16000" b="1" dirty="0">
                <a:solidFill>
                  <a:schemeClr val="tx2"/>
                </a:solidFill>
              </a:rPr>
              <a:t>Include point source and fugitive emission values.</a:t>
            </a:r>
          </a:p>
          <a:p>
            <a:pPr marL="342900" lvl="1" indent="-342900">
              <a:lnSpc>
                <a:spcPts val="5280"/>
              </a:lnSpc>
              <a:spcAft>
                <a:spcPts val="1500"/>
              </a:spcAft>
              <a:buClr>
                <a:schemeClr val="accent4"/>
              </a:buClr>
              <a:buFont typeface=".Hiragino Kaku Gothic Interface W3"/>
              <a:buChar char="◉"/>
            </a:pPr>
            <a:r>
              <a:rPr lang="en-US" sz="16000" b="1" dirty="0">
                <a:solidFill>
                  <a:schemeClr val="tx2"/>
                </a:solidFill>
              </a:rPr>
              <a:t> Calculation methods including direct measurements, engineering estimates, and agency factors</a:t>
            </a:r>
          </a:p>
          <a:p>
            <a:pPr marL="342900" lvl="1" indent="-342900">
              <a:lnSpc>
                <a:spcPts val="5280"/>
              </a:lnSpc>
              <a:spcAft>
                <a:spcPts val="1500"/>
              </a:spcAft>
              <a:buClr>
                <a:schemeClr val="accent4"/>
              </a:buClr>
              <a:buFont typeface=".Hiragino Kaku Gothic Interface W3"/>
              <a:buChar char="◉"/>
            </a:pPr>
            <a:r>
              <a:rPr lang="en-US" sz="16000" b="1" dirty="0">
                <a:solidFill>
                  <a:schemeClr val="tx2"/>
                </a:solidFill>
              </a:rPr>
              <a:t>Include permitted and upset emissions</a:t>
            </a:r>
          </a:p>
          <a:p>
            <a:pPr marL="342900" lvl="1" indent="-342900">
              <a:lnSpc>
                <a:spcPts val="5280"/>
              </a:lnSpc>
              <a:spcAft>
                <a:spcPts val="1500"/>
              </a:spcAft>
              <a:buClr>
                <a:schemeClr val="accent4"/>
              </a:buClr>
              <a:buFont typeface=".Hiragino Kaku Gothic Interface W3"/>
              <a:buChar char="◉"/>
            </a:pPr>
            <a:r>
              <a:rPr lang="en-US" sz="16000" b="1" dirty="0">
                <a:solidFill>
                  <a:schemeClr val="tx2"/>
                </a:solidFill>
              </a:rPr>
              <a:t>Can show useful trends</a:t>
            </a:r>
          </a:p>
          <a:p>
            <a:pPr marL="342900" lvl="1" indent="-342900">
              <a:lnSpc>
                <a:spcPts val="5280"/>
              </a:lnSpc>
              <a:spcAft>
                <a:spcPts val="1500"/>
              </a:spcAft>
              <a:buClr>
                <a:schemeClr val="accent4"/>
              </a:buClr>
              <a:buFont typeface=".Hiragino Kaku Gothic Interface W3"/>
              <a:buChar char="◉"/>
            </a:pPr>
            <a:r>
              <a:rPr lang="en-US" sz="16000" b="1" dirty="0">
                <a:solidFill>
                  <a:schemeClr val="tx2"/>
                </a:solidFill>
              </a:rPr>
              <a:t>Small facilities are exempted</a:t>
            </a:r>
          </a:p>
          <a:p>
            <a:pPr>
              <a:lnSpc>
                <a:spcPts val="5280"/>
              </a:lnSpc>
              <a:spcAft>
                <a:spcPts val="1500"/>
              </a:spcAft>
              <a:buClr>
                <a:srgbClr val="2E8D55"/>
              </a:buClr>
              <a:buFont typeface=".Hiragino Kaku Gothic Interface W3"/>
              <a:buChar char="◉"/>
            </a:pPr>
            <a:endParaRPr lang="en-US" sz="4000" b="1" dirty="0">
              <a:solidFill>
                <a:schemeClr val="tx2"/>
              </a:solidFill>
            </a:endParaRPr>
          </a:p>
          <a:p>
            <a:pPr marL="0" lvl="1" indent="0">
              <a:buClr>
                <a:srgbClr val="6C56B2"/>
              </a:buClr>
              <a:buNone/>
            </a:pPr>
            <a:endParaRPr lang="en-US" sz="5400" b="1" dirty="0">
              <a:solidFill>
                <a:schemeClr val="tx2"/>
              </a:solidFill>
            </a:endParaRPr>
          </a:p>
          <a:p>
            <a:endParaRPr lang="en-US" sz="2400" dirty="0"/>
          </a:p>
        </p:txBody>
      </p:sp>
    </p:spTree>
    <p:extLst>
      <p:ext uri="{BB962C8B-B14F-4D97-AF65-F5344CB8AC3E}">
        <p14:creationId xmlns:p14="http://schemas.microsoft.com/office/powerpoint/2010/main" val="2911427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extBox 454">
            <a:extLst>
              <a:ext uri="{FF2B5EF4-FFF2-40B4-BE49-F238E27FC236}">
                <a16:creationId xmlns:a16="http://schemas.microsoft.com/office/drawing/2014/main" id="{7C255A5E-C12F-28DD-98C0-8A974F8017C5}"/>
              </a:ext>
            </a:extLst>
          </p:cNvPr>
          <p:cNvSpPr txBox="1"/>
          <p:nvPr/>
        </p:nvSpPr>
        <p:spPr>
          <a:xfrm>
            <a:off x="0" y="808833"/>
            <a:ext cx="22761397" cy="1321452"/>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8800" spc="-330" dirty="0">
                <a:latin typeface="+mn-lt"/>
                <a:cs typeface="Poppins" panose="00000500000000000000" pitchFamily="2" charset="0"/>
              </a:rPr>
              <a:t>Requirements for TCEQ EI Reporting</a:t>
            </a:r>
          </a:p>
        </p:txBody>
      </p:sp>
      <p:sp>
        <p:nvSpPr>
          <p:cNvPr id="8" name="Triangle 7">
            <a:extLst>
              <a:ext uri="{FF2B5EF4-FFF2-40B4-BE49-F238E27FC236}">
                <a16:creationId xmlns:a16="http://schemas.microsoft.com/office/drawing/2014/main" id="{74899EF9-DEE1-B7ED-1F33-C172BEB7FD33}"/>
              </a:ext>
            </a:extLst>
          </p:cNvPr>
          <p:cNvSpPr/>
          <p:nvPr/>
        </p:nvSpPr>
        <p:spPr>
          <a:xfrm>
            <a:off x="957584" y="11510484"/>
            <a:ext cx="1096001" cy="1396683"/>
          </a:xfrm>
          <a:prstGeom prst="triangl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1">
            <a:extLst>
              <a:ext uri="{FF2B5EF4-FFF2-40B4-BE49-F238E27FC236}">
                <a16:creationId xmlns:a16="http://schemas.microsoft.com/office/drawing/2014/main" id="{00000000-0008-0000-0700-000005000000}"/>
              </a:ext>
            </a:extLst>
          </p:cNvPr>
          <p:cNvSpPr txBox="1"/>
          <p:nvPr/>
        </p:nvSpPr>
        <p:spPr>
          <a:xfrm>
            <a:off x="927719" y="4121250"/>
            <a:ext cx="1778800" cy="423031"/>
          </a:xfrm>
          <a:prstGeom prst="rect">
            <a:avLst/>
          </a:prstGeom>
          <a:noFill/>
          <a:ln w="6350" cmpd="sng">
            <a:noFill/>
          </a:ln>
        </p:spPr>
        <p:style>
          <a:lnRef idx="2">
            <a:schemeClr val="dk1"/>
          </a:lnRef>
          <a:fillRef idx="1">
            <a:schemeClr val="lt1"/>
          </a:fillRef>
          <a:effectRef idx="0">
            <a:schemeClr val="dk1"/>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600" b="1" dirty="0">
                <a:solidFill>
                  <a:schemeClr val="bg1"/>
                </a:solidFill>
                <a:cs typeface="Arial"/>
              </a:rPr>
              <a:t>Pounds</a:t>
            </a:r>
            <a:endParaRPr lang="en-US" sz="3600" b="0" dirty="0">
              <a:solidFill>
                <a:schemeClr val="bg1"/>
              </a:solidFill>
              <a:cs typeface="Arial"/>
            </a:endParaRPr>
          </a:p>
        </p:txBody>
      </p:sp>
      <p:sp>
        <p:nvSpPr>
          <p:cNvPr id="3" name="Content Placeholder 2">
            <a:extLst>
              <a:ext uri="{FF2B5EF4-FFF2-40B4-BE49-F238E27FC236}">
                <a16:creationId xmlns:a16="http://schemas.microsoft.com/office/drawing/2014/main" id="{E872CC59-F6B3-6F5E-C2B1-02F32AD5BEC1}"/>
              </a:ext>
            </a:extLst>
          </p:cNvPr>
          <p:cNvSpPr txBox="1">
            <a:spLocks/>
          </p:cNvSpPr>
          <p:nvPr/>
        </p:nvSpPr>
        <p:spPr>
          <a:xfrm>
            <a:off x="664344" y="4121250"/>
            <a:ext cx="10217015" cy="76449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solidFill>
                <a:schemeClr val="tx2"/>
              </a:solidFill>
            </a:endParaRPr>
          </a:p>
          <a:p>
            <a:endParaRPr lang="en-US" sz="2400" dirty="0"/>
          </a:p>
        </p:txBody>
      </p:sp>
      <p:sp>
        <p:nvSpPr>
          <p:cNvPr id="19" name="Content Placeholder 2">
            <a:extLst>
              <a:ext uri="{FF2B5EF4-FFF2-40B4-BE49-F238E27FC236}">
                <a16:creationId xmlns:a16="http://schemas.microsoft.com/office/drawing/2014/main" id="{44F3C705-2D3F-5BA6-3BCA-EE036A9C52AB}"/>
              </a:ext>
            </a:extLst>
          </p:cNvPr>
          <p:cNvSpPr txBox="1">
            <a:spLocks/>
          </p:cNvSpPr>
          <p:nvPr/>
        </p:nvSpPr>
        <p:spPr>
          <a:xfrm>
            <a:off x="927719" y="2374960"/>
            <a:ext cx="22471945" cy="10121840"/>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Clr>
                <a:srgbClr val="2E8D55"/>
              </a:buClr>
              <a:buFont typeface=".Hiragino Kaku Gothic Interface W3"/>
              <a:buChar char="◉"/>
            </a:pPr>
            <a:r>
              <a:rPr lang="en-US" sz="5400" b="1" dirty="0">
                <a:solidFill>
                  <a:schemeClr val="tx2"/>
                </a:solidFill>
              </a:rPr>
              <a:t>A plant must submit an EI if it meets any one of the following</a:t>
            </a:r>
          </a:p>
          <a:p>
            <a:pPr lvl="1" eaLnBrk="1" hangingPunct="1">
              <a:lnSpc>
                <a:spcPct val="150000"/>
              </a:lnSpc>
              <a:buClr>
                <a:srgbClr val="EC7E1D"/>
              </a:buClr>
            </a:pPr>
            <a:r>
              <a:rPr lang="en-US" sz="5400" b="1" dirty="0">
                <a:solidFill>
                  <a:schemeClr val="tx2"/>
                </a:solidFill>
              </a:rPr>
              <a:t>Major Source</a:t>
            </a:r>
          </a:p>
          <a:p>
            <a:pPr lvl="1">
              <a:lnSpc>
                <a:spcPct val="150000"/>
              </a:lnSpc>
              <a:buClr>
                <a:srgbClr val="EC7E1D"/>
              </a:buClr>
            </a:pPr>
            <a:r>
              <a:rPr lang="en-US" sz="5400" b="1" dirty="0">
                <a:solidFill>
                  <a:schemeClr val="tx2"/>
                </a:solidFill>
              </a:rPr>
              <a:t>In Harris County and emits at least 10 tons per year (TPY) VOCs, 25 TPY NOx, or 100 TPY of any other contaminant</a:t>
            </a:r>
          </a:p>
          <a:p>
            <a:pPr lvl="1">
              <a:lnSpc>
                <a:spcPct val="150000"/>
              </a:lnSpc>
              <a:buClr>
                <a:srgbClr val="EC7E1D"/>
              </a:buClr>
            </a:pPr>
            <a:r>
              <a:rPr lang="en-US" sz="5400" b="1" dirty="0">
                <a:solidFill>
                  <a:schemeClr val="tx2"/>
                </a:solidFill>
              </a:rPr>
              <a:t>Emits more than 0.5 TPY of lead (Pb)</a:t>
            </a:r>
          </a:p>
          <a:p>
            <a:pPr lvl="1">
              <a:lnSpc>
                <a:spcPct val="150000"/>
              </a:lnSpc>
              <a:buClr>
                <a:srgbClr val="EC7E1D"/>
              </a:buClr>
            </a:pPr>
            <a:r>
              <a:rPr lang="en-US" sz="5400" b="1" dirty="0">
                <a:solidFill>
                  <a:schemeClr val="tx2"/>
                </a:solidFill>
              </a:rPr>
              <a:t>Potential to emit 10 TYP of a single (25 TPY aggregate) hazardous air pollutant</a:t>
            </a:r>
          </a:p>
          <a:p>
            <a:pPr lvl="1">
              <a:lnSpc>
                <a:spcPct val="150000"/>
              </a:lnSpc>
              <a:buClr>
                <a:srgbClr val="EC7E1D"/>
              </a:buClr>
            </a:pPr>
            <a:r>
              <a:rPr lang="en-US" sz="5400" b="1" dirty="0">
                <a:solidFill>
                  <a:schemeClr val="tx2"/>
                </a:solidFill>
              </a:rPr>
              <a:t>Subject to a special inventory</a:t>
            </a:r>
          </a:p>
          <a:p>
            <a:pPr lvl="1" eaLnBrk="1" hangingPunct="1">
              <a:lnSpc>
                <a:spcPct val="150000"/>
              </a:lnSpc>
              <a:buClr>
                <a:srgbClr val="EC7E1D"/>
              </a:buClr>
            </a:pPr>
            <a:endParaRPr lang="en-US" sz="5400" b="1" dirty="0">
              <a:solidFill>
                <a:schemeClr val="tx2"/>
              </a:solidFill>
            </a:endParaRPr>
          </a:p>
          <a:p>
            <a:pPr marL="342900" lvl="1" indent="-342900">
              <a:buClr>
                <a:srgbClr val="6C56B2"/>
              </a:buClr>
              <a:buFont typeface=".Hiragino Kaku Gothic Interface W3"/>
              <a:buChar char="◉"/>
            </a:pPr>
            <a:endParaRPr lang="en-US" sz="5400" b="1" dirty="0">
              <a:solidFill>
                <a:schemeClr val="tx2"/>
              </a:solidFill>
            </a:endParaRPr>
          </a:p>
          <a:p>
            <a:endParaRPr lang="en-US" sz="2400" dirty="0"/>
          </a:p>
        </p:txBody>
      </p:sp>
    </p:spTree>
    <p:extLst>
      <p:ext uri="{BB962C8B-B14F-4D97-AF65-F5344CB8AC3E}">
        <p14:creationId xmlns:p14="http://schemas.microsoft.com/office/powerpoint/2010/main" val="135169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extBox 454">
            <a:extLst>
              <a:ext uri="{FF2B5EF4-FFF2-40B4-BE49-F238E27FC236}">
                <a16:creationId xmlns:a16="http://schemas.microsoft.com/office/drawing/2014/main" id="{7C255A5E-C12F-28DD-98C0-8A974F8017C5}"/>
              </a:ext>
            </a:extLst>
          </p:cNvPr>
          <p:cNvSpPr txBox="1"/>
          <p:nvPr/>
        </p:nvSpPr>
        <p:spPr>
          <a:xfrm>
            <a:off x="0" y="808833"/>
            <a:ext cx="22761397" cy="1321452"/>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8800" spc="-330" dirty="0">
                <a:latin typeface="+mn-lt"/>
                <a:cs typeface="Poppins" panose="00000500000000000000" pitchFamily="2" charset="0"/>
              </a:rPr>
              <a:t>Requirements for EPA TRI Reporting</a:t>
            </a:r>
          </a:p>
        </p:txBody>
      </p:sp>
      <p:sp>
        <p:nvSpPr>
          <p:cNvPr id="8" name="Triangle 7">
            <a:extLst>
              <a:ext uri="{FF2B5EF4-FFF2-40B4-BE49-F238E27FC236}">
                <a16:creationId xmlns:a16="http://schemas.microsoft.com/office/drawing/2014/main" id="{74899EF9-DEE1-B7ED-1F33-C172BEB7FD33}"/>
              </a:ext>
            </a:extLst>
          </p:cNvPr>
          <p:cNvSpPr/>
          <p:nvPr/>
        </p:nvSpPr>
        <p:spPr>
          <a:xfrm>
            <a:off x="957584" y="11510484"/>
            <a:ext cx="1096001" cy="1396683"/>
          </a:xfrm>
          <a:prstGeom prst="triangl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1">
            <a:extLst>
              <a:ext uri="{FF2B5EF4-FFF2-40B4-BE49-F238E27FC236}">
                <a16:creationId xmlns:a16="http://schemas.microsoft.com/office/drawing/2014/main" id="{00000000-0008-0000-0700-000005000000}"/>
              </a:ext>
            </a:extLst>
          </p:cNvPr>
          <p:cNvSpPr txBox="1"/>
          <p:nvPr/>
        </p:nvSpPr>
        <p:spPr>
          <a:xfrm>
            <a:off x="927719" y="4121250"/>
            <a:ext cx="1778800" cy="423031"/>
          </a:xfrm>
          <a:prstGeom prst="rect">
            <a:avLst/>
          </a:prstGeom>
          <a:noFill/>
          <a:ln w="6350" cmpd="sng">
            <a:noFill/>
          </a:ln>
        </p:spPr>
        <p:style>
          <a:lnRef idx="2">
            <a:schemeClr val="dk1"/>
          </a:lnRef>
          <a:fillRef idx="1">
            <a:schemeClr val="lt1"/>
          </a:fillRef>
          <a:effectRef idx="0">
            <a:schemeClr val="dk1"/>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600" b="1" dirty="0">
                <a:solidFill>
                  <a:schemeClr val="bg1"/>
                </a:solidFill>
                <a:cs typeface="Arial"/>
              </a:rPr>
              <a:t>Pounds</a:t>
            </a:r>
            <a:endParaRPr lang="en-US" sz="3600" b="0" dirty="0">
              <a:solidFill>
                <a:schemeClr val="bg1"/>
              </a:solidFill>
              <a:cs typeface="Arial"/>
            </a:endParaRPr>
          </a:p>
        </p:txBody>
      </p:sp>
      <p:sp>
        <p:nvSpPr>
          <p:cNvPr id="3" name="Content Placeholder 2">
            <a:extLst>
              <a:ext uri="{FF2B5EF4-FFF2-40B4-BE49-F238E27FC236}">
                <a16:creationId xmlns:a16="http://schemas.microsoft.com/office/drawing/2014/main" id="{E872CC59-F6B3-6F5E-C2B1-02F32AD5BEC1}"/>
              </a:ext>
            </a:extLst>
          </p:cNvPr>
          <p:cNvSpPr txBox="1">
            <a:spLocks/>
          </p:cNvSpPr>
          <p:nvPr/>
        </p:nvSpPr>
        <p:spPr>
          <a:xfrm>
            <a:off x="664344" y="4121250"/>
            <a:ext cx="10217015" cy="76449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solidFill>
                <a:schemeClr val="tx2"/>
              </a:solidFill>
            </a:endParaRPr>
          </a:p>
          <a:p>
            <a:endParaRPr lang="en-US" sz="2400" dirty="0"/>
          </a:p>
        </p:txBody>
      </p:sp>
      <p:sp>
        <p:nvSpPr>
          <p:cNvPr id="19" name="Content Placeholder 2">
            <a:extLst>
              <a:ext uri="{FF2B5EF4-FFF2-40B4-BE49-F238E27FC236}">
                <a16:creationId xmlns:a16="http://schemas.microsoft.com/office/drawing/2014/main" id="{44F3C705-2D3F-5BA6-3BCA-EE036A9C52AB}"/>
              </a:ext>
            </a:extLst>
          </p:cNvPr>
          <p:cNvSpPr txBox="1">
            <a:spLocks/>
          </p:cNvSpPr>
          <p:nvPr/>
        </p:nvSpPr>
        <p:spPr>
          <a:xfrm>
            <a:off x="927719" y="2374960"/>
            <a:ext cx="22471945" cy="101218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Clr>
                <a:srgbClr val="2E8D55"/>
              </a:buClr>
              <a:buFont typeface=".Hiragino Kaku Gothic Interface W3"/>
              <a:buChar char="◉"/>
            </a:pPr>
            <a:r>
              <a:rPr lang="en-US" sz="5400" b="1" dirty="0">
                <a:solidFill>
                  <a:schemeClr val="tx2"/>
                </a:solidFill>
              </a:rPr>
              <a:t>Plants must report if: </a:t>
            </a:r>
          </a:p>
          <a:p>
            <a:pPr lvl="1">
              <a:lnSpc>
                <a:spcPct val="150000"/>
              </a:lnSpc>
              <a:buClr>
                <a:srgbClr val="EC7E1D"/>
              </a:buClr>
            </a:pPr>
            <a:r>
              <a:rPr lang="en-US" sz="5000" b="1" dirty="0">
                <a:solidFill>
                  <a:schemeClr val="tx2"/>
                </a:solidFill>
              </a:rPr>
              <a:t>the chemicals used in their processes are  covered by the TRI program (approximately 820 chemicals) </a:t>
            </a:r>
          </a:p>
          <a:p>
            <a:pPr lvl="1">
              <a:lnSpc>
                <a:spcPct val="150000"/>
              </a:lnSpc>
              <a:buClr>
                <a:srgbClr val="EC7E1D"/>
              </a:buClr>
            </a:pPr>
            <a:r>
              <a:rPr lang="en-US" sz="5000" b="1" dirty="0">
                <a:solidFill>
                  <a:schemeClr val="tx2"/>
                </a:solidFill>
              </a:rPr>
              <a:t>the plant makes more than 25,000 lbs. of a TRI chemical in a year</a:t>
            </a:r>
          </a:p>
          <a:p>
            <a:pPr lvl="1">
              <a:lnSpc>
                <a:spcPct val="150000"/>
              </a:lnSpc>
              <a:buClr>
                <a:srgbClr val="EC7E1D"/>
              </a:buClr>
            </a:pPr>
            <a:r>
              <a:rPr lang="en-US" sz="5000" b="1" dirty="0">
                <a:solidFill>
                  <a:schemeClr val="tx2"/>
                </a:solidFill>
              </a:rPr>
              <a:t>the plant uses more than 10,000 lbs. of the TRI chemical in a year</a:t>
            </a:r>
          </a:p>
          <a:p>
            <a:pPr lvl="1">
              <a:lnSpc>
                <a:spcPct val="150000"/>
              </a:lnSpc>
              <a:buClr>
                <a:srgbClr val="EC7E1D"/>
              </a:buClr>
            </a:pPr>
            <a:r>
              <a:rPr lang="en-US" sz="5000" b="1" dirty="0">
                <a:solidFill>
                  <a:schemeClr val="tx2"/>
                </a:solidFill>
              </a:rPr>
              <a:t>they have much smaller quantities of certain TRI chemicals</a:t>
            </a:r>
          </a:p>
          <a:p>
            <a:pPr lvl="1" eaLnBrk="1" hangingPunct="1">
              <a:lnSpc>
                <a:spcPct val="150000"/>
              </a:lnSpc>
              <a:buClr>
                <a:srgbClr val="EC7E1D"/>
              </a:buClr>
            </a:pPr>
            <a:endParaRPr lang="en-US" sz="5400" b="1" dirty="0">
              <a:solidFill>
                <a:schemeClr val="tx2"/>
              </a:solidFill>
            </a:endParaRPr>
          </a:p>
          <a:p>
            <a:pPr marL="342900" lvl="1" indent="-342900">
              <a:buClr>
                <a:srgbClr val="6C56B2"/>
              </a:buClr>
              <a:buFont typeface=".Hiragino Kaku Gothic Interface W3"/>
              <a:buChar char="◉"/>
            </a:pPr>
            <a:endParaRPr lang="en-US" sz="5400" b="1" dirty="0">
              <a:solidFill>
                <a:schemeClr val="tx2"/>
              </a:solidFill>
            </a:endParaRPr>
          </a:p>
          <a:p>
            <a:endParaRPr lang="en-US" sz="2400" dirty="0"/>
          </a:p>
        </p:txBody>
      </p:sp>
    </p:spTree>
    <p:extLst>
      <p:ext uri="{BB962C8B-B14F-4D97-AF65-F5344CB8AC3E}">
        <p14:creationId xmlns:p14="http://schemas.microsoft.com/office/powerpoint/2010/main" val="425831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9225" y="4847226"/>
            <a:ext cx="16459200" cy="2286000"/>
          </a:xfrm>
        </p:spPr>
        <p:txBody>
          <a:bodyPr>
            <a:normAutofit/>
          </a:bodyPr>
          <a:lstStyle/>
          <a:p>
            <a:r>
              <a:rPr lang="en-US" sz="10800" dirty="0">
                <a:latin typeface="+mn-lt"/>
                <a:ea typeface="Arial Unicode MS" pitchFamily="34" charset="-128"/>
                <a:cs typeface="Times New Roman" panose="02020603050405020304" pitchFamily="18" charset="0"/>
              </a:rPr>
              <a:t>Where</a:t>
            </a:r>
            <a:r>
              <a:rPr lang="en-US" sz="10800" dirty="0">
                <a:latin typeface="+mn-lt"/>
              </a:rPr>
              <a:t> </a:t>
            </a:r>
            <a:r>
              <a:rPr lang="en-US" sz="10800" i="1" dirty="0">
                <a:latin typeface="+mn-lt"/>
                <a:ea typeface="Arial Unicode MS" pitchFamily="34" charset="-128"/>
                <a:cs typeface="Times New Roman" panose="02020603050405020304" pitchFamily="18" charset="0"/>
              </a:rPr>
              <a:t>Numbers</a:t>
            </a:r>
            <a:r>
              <a:rPr lang="en-US" sz="10800" dirty="0">
                <a:latin typeface="+mn-lt"/>
                <a:ea typeface="Arial Unicode MS" pitchFamily="34" charset="-128"/>
                <a:cs typeface="Times New Roman" panose="02020603050405020304" pitchFamily="18" charset="0"/>
              </a:rPr>
              <a:t> Come From</a:t>
            </a:r>
            <a:endParaRPr lang="en-US" sz="10800" dirty="0">
              <a:latin typeface="+mn-lt"/>
            </a:endParaRPr>
          </a:p>
        </p:txBody>
      </p:sp>
    </p:spTree>
    <p:extLst>
      <p:ext uri="{BB962C8B-B14F-4D97-AF65-F5344CB8AC3E}">
        <p14:creationId xmlns:p14="http://schemas.microsoft.com/office/powerpoint/2010/main" val="2898541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extBox 454">
            <a:extLst>
              <a:ext uri="{FF2B5EF4-FFF2-40B4-BE49-F238E27FC236}">
                <a16:creationId xmlns:a16="http://schemas.microsoft.com/office/drawing/2014/main" id="{7C255A5E-C12F-28DD-98C0-8A974F8017C5}"/>
              </a:ext>
            </a:extLst>
          </p:cNvPr>
          <p:cNvSpPr txBox="1"/>
          <p:nvPr/>
        </p:nvSpPr>
        <p:spPr>
          <a:xfrm>
            <a:off x="782992" y="901108"/>
            <a:ext cx="22761397" cy="1321452"/>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8800" spc="-330" dirty="0">
                <a:latin typeface="+mn-lt"/>
                <a:cs typeface="Poppins" panose="00000500000000000000" pitchFamily="2" charset="0"/>
              </a:rPr>
              <a:t>Where Numbers Come From </a:t>
            </a:r>
          </a:p>
        </p:txBody>
      </p:sp>
      <p:sp>
        <p:nvSpPr>
          <p:cNvPr id="8" name="Triangle 7">
            <a:extLst>
              <a:ext uri="{FF2B5EF4-FFF2-40B4-BE49-F238E27FC236}">
                <a16:creationId xmlns:a16="http://schemas.microsoft.com/office/drawing/2014/main" id="{74899EF9-DEE1-B7ED-1F33-C172BEB7FD33}"/>
              </a:ext>
            </a:extLst>
          </p:cNvPr>
          <p:cNvSpPr/>
          <p:nvPr/>
        </p:nvSpPr>
        <p:spPr>
          <a:xfrm>
            <a:off x="957584" y="11510484"/>
            <a:ext cx="1096001" cy="1396683"/>
          </a:xfrm>
          <a:prstGeom prst="triangl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1">
            <a:extLst>
              <a:ext uri="{FF2B5EF4-FFF2-40B4-BE49-F238E27FC236}">
                <a16:creationId xmlns:a16="http://schemas.microsoft.com/office/drawing/2014/main" id="{00000000-0008-0000-0700-000005000000}"/>
              </a:ext>
            </a:extLst>
          </p:cNvPr>
          <p:cNvSpPr txBox="1"/>
          <p:nvPr/>
        </p:nvSpPr>
        <p:spPr>
          <a:xfrm>
            <a:off x="927719" y="4121250"/>
            <a:ext cx="1778800" cy="423031"/>
          </a:xfrm>
          <a:prstGeom prst="rect">
            <a:avLst/>
          </a:prstGeom>
          <a:noFill/>
          <a:ln w="6350" cmpd="sng">
            <a:noFill/>
          </a:ln>
        </p:spPr>
        <p:style>
          <a:lnRef idx="2">
            <a:schemeClr val="dk1"/>
          </a:lnRef>
          <a:fillRef idx="1">
            <a:schemeClr val="lt1"/>
          </a:fillRef>
          <a:effectRef idx="0">
            <a:schemeClr val="dk1"/>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600" b="1" dirty="0">
                <a:solidFill>
                  <a:schemeClr val="bg1"/>
                </a:solidFill>
                <a:cs typeface="Arial"/>
              </a:rPr>
              <a:t>Pounds</a:t>
            </a:r>
            <a:endParaRPr lang="en-US" sz="3600" b="0" dirty="0">
              <a:solidFill>
                <a:schemeClr val="bg1"/>
              </a:solidFill>
              <a:cs typeface="Arial"/>
            </a:endParaRPr>
          </a:p>
        </p:txBody>
      </p:sp>
      <p:sp>
        <p:nvSpPr>
          <p:cNvPr id="3" name="Content Placeholder 2">
            <a:extLst>
              <a:ext uri="{FF2B5EF4-FFF2-40B4-BE49-F238E27FC236}">
                <a16:creationId xmlns:a16="http://schemas.microsoft.com/office/drawing/2014/main" id="{E872CC59-F6B3-6F5E-C2B1-02F32AD5BEC1}"/>
              </a:ext>
            </a:extLst>
          </p:cNvPr>
          <p:cNvSpPr txBox="1">
            <a:spLocks/>
          </p:cNvSpPr>
          <p:nvPr/>
        </p:nvSpPr>
        <p:spPr>
          <a:xfrm>
            <a:off x="664344" y="4121250"/>
            <a:ext cx="10217015" cy="76449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solidFill>
                <a:schemeClr val="tx2"/>
              </a:solidFill>
            </a:endParaRPr>
          </a:p>
          <a:p>
            <a:endParaRPr lang="en-US" sz="2400" dirty="0"/>
          </a:p>
        </p:txBody>
      </p:sp>
      <p:sp>
        <p:nvSpPr>
          <p:cNvPr id="19" name="Content Placeholder 2">
            <a:extLst>
              <a:ext uri="{FF2B5EF4-FFF2-40B4-BE49-F238E27FC236}">
                <a16:creationId xmlns:a16="http://schemas.microsoft.com/office/drawing/2014/main" id="{44F3C705-2D3F-5BA6-3BCA-EE036A9C52AB}"/>
              </a:ext>
            </a:extLst>
          </p:cNvPr>
          <p:cNvSpPr txBox="1">
            <a:spLocks/>
          </p:cNvSpPr>
          <p:nvPr/>
        </p:nvSpPr>
        <p:spPr>
          <a:xfrm>
            <a:off x="927719" y="2374960"/>
            <a:ext cx="22471945" cy="1012184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Clr>
                <a:srgbClr val="2E8D55"/>
              </a:buClr>
              <a:buFont typeface=".Hiragino Kaku Gothic Interface W3"/>
              <a:buChar char="◉"/>
            </a:pPr>
            <a:r>
              <a:rPr lang="en-US" sz="5400" b="1" dirty="0">
                <a:solidFill>
                  <a:schemeClr val="tx2"/>
                </a:solidFill>
              </a:rPr>
              <a:t>Measurements from Continuous Emissions Monitoring Systems (CEMS), stack and vent tests, lab analysis, and other direct measurements</a:t>
            </a:r>
          </a:p>
          <a:p>
            <a:pPr>
              <a:lnSpc>
                <a:spcPct val="150000"/>
              </a:lnSpc>
              <a:buClr>
                <a:srgbClr val="2E8D55"/>
              </a:buClr>
              <a:buFont typeface=".Hiragino Kaku Gothic Interface W3"/>
              <a:buChar char="◉"/>
            </a:pPr>
            <a:r>
              <a:rPr lang="en-US" sz="5400" b="1" dirty="0">
                <a:solidFill>
                  <a:schemeClr val="tx2"/>
                </a:solidFill>
              </a:rPr>
              <a:t>Estimates from calculations based on fuel consumption, mass balance of process, engineering calculations, throughput formulas, flow measurements, inventory loss, production data, and field surveys </a:t>
            </a:r>
          </a:p>
          <a:p>
            <a:pPr lvl="1">
              <a:lnSpc>
                <a:spcPct val="150000"/>
              </a:lnSpc>
              <a:buClr>
                <a:srgbClr val="EC7E1D"/>
              </a:buClr>
            </a:pPr>
            <a:r>
              <a:rPr lang="en-US" sz="5100" b="1" dirty="0">
                <a:solidFill>
                  <a:schemeClr val="tx2"/>
                </a:solidFill>
              </a:rPr>
              <a:t>Fugitives often estimated by EPA’s AP-42 factors</a:t>
            </a:r>
          </a:p>
          <a:p>
            <a:pPr lvl="1">
              <a:lnSpc>
                <a:spcPct val="150000"/>
              </a:lnSpc>
              <a:buClr>
                <a:srgbClr val="EC7E1D"/>
              </a:buClr>
            </a:pPr>
            <a:r>
              <a:rPr lang="en-US" sz="5100" b="1" dirty="0">
                <a:solidFill>
                  <a:schemeClr val="tx2"/>
                </a:solidFill>
              </a:rPr>
              <a:t>Direct measurements may be incorporated into calculations</a:t>
            </a:r>
          </a:p>
          <a:p>
            <a:pPr>
              <a:lnSpc>
                <a:spcPct val="150000"/>
              </a:lnSpc>
              <a:buClr>
                <a:srgbClr val="2E8D55"/>
              </a:buClr>
              <a:buFont typeface=".Hiragino Kaku Gothic Interface W3"/>
              <a:buChar char="◉"/>
            </a:pPr>
            <a:r>
              <a:rPr lang="en-US" sz="5400" b="1" dirty="0">
                <a:solidFill>
                  <a:schemeClr val="tx2"/>
                </a:solidFill>
              </a:rPr>
              <a:t>Changing calculation methods </a:t>
            </a:r>
          </a:p>
          <a:p>
            <a:pPr lvl="1">
              <a:lnSpc>
                <a:spcPct val="150000"/>
              </a:lnSpc>
              <a:buClr>
                <a:srgbClr val="EC7E1D"/>
              </a:buClr>
            </a:pPr>
            <a:r>
              <a:rPr lang="en-US" sz="5100" b="1" dirty="0">
                <a:solidFill>
                  <a:schemeClr val="tx2"/>
                </a:solidFill>
              </a:rPr>
              <a:t>Improves accuracy</a:t>
            </a:r>
          </a:p>
          <a:p>
            <a:pPr lvl="1">
              <a:lnSpc>
                <a:spcPct val="150000"/>
              </a:lnSpc>
              <a:buClr>
                <a:srgbClr val="EC7E1D"/>
              </a:buClr>
            </a:pPr>
            <a:r>
              <a:rPr lang="en-US" sz="5100" b="1" dirty="0">
                <a:solidFill>
                  <a:schemeClr val="tx2"/>
                </a:solidFill>
              </a:rPr>
              <a:t>Affects emissions numbers positively or negatively</a:t>
            </a:r>
          </a:p>
          <a:p>
            <a:pPr>
              <a:lnSpc>
                <a:spcPct val="150000"/>
              </a:lnSpc>
              <a:buClr>
                <a:srgbClr val="2E8D55"/>
              </a:buClr>
              <a:buFont typeface=".Hiragino Kaku Gothic Interface W3"/>
              <a:buChar char="◉"/>
            </a:pPr>
            <a:endParaRPr lang="en-US" sz="5400" b="1" dirty="0">
              <a:solidFill>
                <a:schemeClr val="tx2"/>
              </a:solidFill>
            </a:endParaRPr>
          </a:p>
          <a:p>
            <a:pPr lvl="1" eaLnBrk="1" hangingPunct="1">
              <a:lnSpc>
                <a:spcPct val="150000"/>
              </a:lnSpc>
              <a:buClr>
                <a:srgbClr val="EC7E1D"/>
              </a:buClr>
            </a:pPr>
            <a:endParaRPr lang="en-US" sz="5400" b="1" dirty="0">
              <a:solidFill>
                <a:schemeClr val="tx2"/>
              </a:solidFill>
            </a:endParaRPr>
          </a:p>
          <a:p>
            <a:pPr marL="342900" lvl="1" indent="-342900">
              <a:buClr>
                <a:srgbClr val="6C56B2"/>
              </a:buClr>
              <a:buFont typeface=".Hiragino Kaku Gothic Interface W3"/>
              <a:buChar char="◉"/>
            </a:pPr>
            <a:endParaRPr lang="en-US" sz="5400" b="1" dirty="0">
              <a:solidFill>
                <a:schemeClr val="tx2"/>
              </a:solidFill>
            </a:endParaRPr>
          </a:p>
          <a:p>
            <a:endParaRPr lang="en-US" sz="2400" dirty="0"/>
          </a:p>
        </p:txBody>
      </p:sp>
    </p:spTree>
    <p:extLst>
      <p:ext uri="{BB962C8B-B14F-4D97-AF65-F5344CB8AC3E}">
        <p14:creationId xmlns:p14="http://schemas.microsoft.com/office/powerpoint/2010/main" val="3987643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extBox 454">
            <a:extLst>
              <a:ext uri="{FF2B5EF4-FFF2-40B4-BE49-F238E27FC236}">
                <a16:creationId xmlns:a16="http://schemas.microsoft.com/office/drawing/2014/main" id="{7C255A5E-C12F-28DD-98C0-8A974F8017C5}"/>
              </a:ext>
            </a:extLst>
          </p:cNvPr>
          <p:cNvSpPr txBox="1"/>
          <p:nvPr/>
        </p:nvSpPr>
        <p:spPr>
          <a:xfrm>
            <a:off x="957584" y="617831"/>
            <a:ext cx="22761397" cy="1297791"/>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8800" spc="-330" dirty="0">
                <a:latin typeface="+mn-lt"/>
                <a:cs typeface="Poppins" panose="00000500000000000000" pitchFamily="2" charset="0"/>
              </a:rPr>
              <a:t>What’s in the Orientation Packet</a:t>
            </a:r>
          </a:p>
        </p:txBody>
      </p:sp>
      <p:sp>
        <p:nvSpPr>
          <p:cNvPr id="8" name="Triangle 7">
            <a:extLst>
              <a:ext uri="{FF2B5EF4-FFF2-40B4-BE49-F238E27FC236}">
                <a16:creationId xmlns:a16="http://schemas.microsoft.com/office/drawing/2014/main" id="{74899EF9-DEE1-B7ED-1F33-C172BEB7FD33}"/>
              </a:ext>
            </a:extLst>
          </p:cNvPr>
          <p:cNvSpPr/>
          <p:nvPr/>
        </p:nvSpPr>
        <p:spPr>
          <a:xfrm>
            <a:off x="957584" y="11510484"/>
            <a:ext cx="1096001" cy="1396683"/>
          </a:xfrm>
          <a:prstGeom prst="triangl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1">
            <a:extLst>
              <a:ext uri="{FF2B5EF4-FFF2-40B4-BE49-F238E27FC236}">
                <a16:creationId xmlns:a16="http://schemas.microsoft.com/office/drawing/2014/main" id="{00000000-0008-0000-0700-000005000000}"/>
              </a:ext>
            </a:extLst>
          </p:cNvPr>
          <p:cNvSpPr txBox="1"/>
          <p:nvPr/>
        </p:nvSpPr>
        <p:spPr>
          <a:xfrm>
            <a:off x="927719" y="4121250"/>
            <a:ext cx="1778800" cy="423031"/>
          </a:xfrm>
          <a:prstGeom prst="rect">
            <a:avLst/>
          </a:prstGeom>
          <a:noFill/>
          <a:ln w="6350" cmpd="sng">
            <a:noFill/>
          </a:ln>
        </p:spPr>
        <p:style>
          <a:lnRef idx="2">
            <a:schemeClr val="dk1"/>
          </a:lnRef>
          <a:fillRef idx="1">
            <a:schemeClr val="lt1"/>
          </a:fillRef>
          <a:effectRef idx="0">
            <a:schemeClr val="dk1"/>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600" b="1" dirty="0">
                <a:solidFill>
                  <a:schemeClr val="bg1"/>
                </a:solidFill>
                <a:cs typeface="Arial"/>
              </a:rPr>
              <a:t>Pounds</a:t>
            </a:r>
            <a:endParaRPr lang="en-US" sz="3600" b="0" dirty="0">
              <a:solidFill>
                <a:schemeClr val="bg1"/>
              </a:solidFill>
              <a:cs typeface="Arial"/>
            </a:endParaRPr>
          </a:p>
        </p:txBody>
      </p:sp>
      <p:sp>
        <p:nvSpPr>
          <p:cNvPr id="3" name="Content Placeholder 2">
            <a:extLst>
              <a:ext uri="{FF2B5EF4-FFF2-40B4-BE49-F238E27FC236}">
                <a16:creationId xmlns:a16="http://schemas.microsoft.com/office/drawing/2014/main" id="{E872CC59-F6B3-6F5E-C2B1-02F32AD5BEC1}"/>
              </a:ext>
            </a:extLst>
          </p:cNvPr>
          <p:cNvSpPr txBox="1">
            <a:spLocks/>
          </p:cNvSpPr>
          <p:nvPr/>
        </p:nvSpPr>
        <p:spPr>
          <a:xfrm>
            <a:off x="664344" y="4121250"/>
            <a:ext cx="10217015" cy="76449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solidFill>
                <a:schemeClr val="tx2"/>
              </a:solidFill>
            </a:endParaRPr>
          </a:p>
          <a:p>
            <a:endParaRPr lang="en-US" sz="2400" dirty="0"/>
          </a:p>
        </p:txBody>
      </p:sp>
      <p:sp>
        <p:nvSpPr>
          <p:cNvPr id="19" name="Content Placeholder 2">
            <a:extLst>
              <a:ext uri="{FF2B5EF4-FFF2-40B4-BE49-F238E27FC236}">
                <a16:creationId xmlns:a16="http://schemas.microsoft.com/office/drawing/2014/main" id="{44F3C705-2D3F-5BA6-3BCA-EE036A9C52AB}"/>
              </a:ext>
            </a:extLst>
          </p:cNvPr>
          <p:cNvSpPr txBox="1">
            <a:spLocks/>
          </p:cNvSpPr>
          <p:nvPr/>
        </p:nvSpPr>
        <p:spPr>
          <a:xfrm>
            <a:off x="977982" y="2310063"/>
            <a:ext cx="16457964" cy="1007791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6C56B2"/>
              </a:buClr>
              <a:buFont typeface=".Hiragino Kaku Gothic Interface W3"/>
              <a:buChar char="◉"/>
            </a:pPr>
            <a:r>
              <a:rPr lang="en-US" sz="5400" b="1" dirty="0">
                <a:solidFill>
                  <a:schemeClr val="tx2"/>
                </a:solidFill>
              </a:rPr>
              <a:t>Emissions, Air Quality and Health												3</a:t>
            </a:r>
          </a:p>
          <a:p>
            <a:pPr>
              <a:buClr>
                <a:srgbClr val="6C56B2"/>
              </a:buClr>
              <a:buFont typeface=".Hiragino Kaku Gothic Interface W3"/>
              <a:buChar char="◉"/>
            </a:pPr>
            <a:r>
              <a:rPr lang="en-US" sz="5400" b="1" dirty="0">
                <a:solidFill>
                  <a:srgbClr val="1C997B"/>
                </a:solidFill>
              </a:rPr>
              <a:t>Why</a:t>
            </a:r>
            <a:r>
              <a:rPr lang="en-US" sz="5400" b="1" dirty="0">
                <a:solidFill>
                  <a:schemeClr val="tx2"/>
                </a:solidFill>
              </a:rPr>
              <a:t> Review Emissions Reports 													4</a:t>
            </a:r>
          </a:p>
          <a:p>
            <a:pPr>
              <a:buClr>
                <a:srgbClr val="6C56B2"/>
              </a:buClr>
              <a:buFont typeface=".Hiragino Kaku Gothic Interface W3"/>
              <a:buChar char="◉"/>
            </a:pPr>
            <a:r>
              <a:rPr lang="en-US" sz="5400" b="1" dirty="0">
                <a:solidFill>
                  <a:schemeClr val="tx2"/>
                </a:solidFill>
              </a:rPr>
              <a:t>Where </a:t>
            </a:r>
            <a:r>
              <a:rPr lang="en-US" sz="5400" b="1" dirty="0">
                <a:solidFill>
                  <a:srgbClr val="1C997B"/>
                </a:solidFill>
              </a:rPr>
              <a:t>Emissions</a:t>
            </a:r>
            <a:r>
              <a:rPr lang="en-US" sz="5400" b="1" dirty="0">
                <a:solidFill>
                  <a:schemeClr val="tx2"/>
                </a:solidFill>
              </a:rPr>
              <a:t> Come From														5</a:t>
            </a:r>
          </a:p>
          <a:p>
            <a:pPr>
              <a:buClr>
                <a:srgbClr val="6C56B2"/>
              </a:buClr>
              <a:buFont typeface=".Hiragino Kaku Gothic Interface W3"/>
              <a:buChar char="◉"/>
            </a:pPr>
            <a:r>
              <a:rPr lang="en-US" sz="5400" b="1" dirty="0">
                <a:solidFill>
                  <a:schemeClr val="tx2"/>
                </a:solidFill>
              </a:rPr>
              <a:t>Where </a:t>
            </a:r>
            <a:r>
              <a:rPr lang="en-US" sz="5400" b="1" dirty="0">
                <a:solidFill>
                  <a:srgbClr val="1C997B"/>
                </a:solidFill>
              </a:rPr>
              <a:t>Data</a:t>
            </a:r>
            <a:r>
              <a:rPr lang="en-US" sz="5400" b="1" dirty="0">
                <a:solidFill>
                  <a:schemeClr val="tx2"/>
                </a:solidFill>
              </a:rPr>
              <a:t> Come From																 12</a:t>
            </a:r>
          </a:p>
          <a:p>
            <a:pPr>
              <a:buClr>
                <a:srgbClr val="6C56B2"/>
              </a:buClr>
              <a:buFont typeface=".Hiragino Kaku Gothic Interface W3"/>
              <a:buChar char="◉"/>
            </a:pPr>
            <a:r>
              <a:rPr lang="en-US" sz="5400" b="1" dirty="0">
                <a:solidFill>
                  <a:schemeClr val="tx2"/>
                </a:solidFill>
              </a:rPr>
              <a:t>Where </a:t>
            </a:r>
            <a:r>
              <a:rPr lang="en-US" sz="5400" b="1" dirty="0">
                <a:solidFill>
                  <a:srgbClr val="1C997B"/>
                </a:solidFill>
              </a:rPr>
              <a:t>Numbers</a:t>
            </a:r>
            <a:r>
              <a:rPr lang="en-US" sz="5400" b="1" dirty="0">
                <a:solidFill>
                  <a:schemeClr val="tx2"/>
                </a:solidFill>
              </a:rPr>
              <a:t> Come From														 18</a:t>
            </a:r>
          </a:p>
          <a:p>
            <a:pPr>
              <a:buClr>
                <a:srgbClr val="6C56B2"/>
              </a:buClr>
              <a:buFont typeface=".Hiragino Kaku Gothic Interface W3"/>
              <a:buChar char="◉"/>
            </a:pPr>
            <a:r>
              <a:rPr lang="en-US" sz="5400" b="1" dirty="0">
                <a:solidFill>
                  <a:schemeClr val="tx2"/>
                </a:solidFill>
              </a:rPr>
              <a:t>Acronyms, Terms, and Descriptions									 26</a:t>
            </a:r>
          </a:p>
          <a:p>
            <a:pPr>
              <a:buClr>
                <a:srgbClr val="6C56B2"/>
              </a:buClr>
              <a:buFont typeface=".Hiragino Kaku Gothic Interface W3"/>
              <a:buChar char="◉"/>
            </a:pPr>
            <a:r>
              <a:rPr lang="en-US" sz="5400" b="1" dirty="0">
                <a:solidFill>
                  <a:schemeClr val="tx2"/>
                </a:solidFill>
              </a:rPr>
              <a:t>For More Information									</a:t>
            </a:r>
            <a:r>
              <a:rPr lang="en-US" sz="5400" b="1">
                <a:solidFill>
                  <a:schemeClr val="tx2"/>
                </a:solidFill>
              </a:rPr>
              <a:t>                           34</a:t>
            </a:r>
            <a:endParaRPr lang="en-US" sz="5400" b="1" dirty="0">
              <a:solidFill>
                <a:schemeClr val="tx2"/>
              </a:solidFill>
            </a:endParaRPr>
          </a:p>
          <a:p>
            <a:pPr>
              <a:buClr>
                <a:srgbClr val="6C56B2"/>
              </a:buClr>
              <a:buFont typeface=".Hiragino Kaku Gothic Interface W3"/>
              <a:buChar char="◉"/>
            </a:pPr>
            <a:endParaRPr lang="en-US" sz="5400" b="1" dirty="0">
              <a:solidFill>
                <a:schemeClr val="tx2"/>
              </a:solidFill>
            </a:endParaRPr>
          </a:p>
          <a:p>
            <a:pPr>
              <a:buClr>
                <a:srgbClr val="6C56B2"/>
              </a:buClr>
              <a:buFont typeface=".Hiragino Kaku Gothic Interface W3"/>
              <a:buChar char="◉"/>
            </a:pPr>
            <a:endParaRPr lang="en-US" sz="4800" dirty="0">
              <a:solidFill>
                <a:schemeClr val="tx2"/>
              </a:solidFill>
            </a:endParaRPr>
          </a:p>
          <a:p>
            <a:pPr lvl="1"/>
            <a:endParaRPr lang="en-US" dirty="0">
              <a:solidFill>
                <a:schemeClr val="tx2"/>
              </a:solidFill>
            </a:endParaRPr>
          </a:p>
          <a:p>
            <a:endParaRPr lang="en-US" sz="2400" dirty="0"/>
          </a:p>
        </p:txBody>
      </p:sp>
    </p:spTree>
    <p:extLst>
      <p:ext uri="{BB962C8B-B14F-4D97-AF65-F5344CB8AC3E}">
        <p14:creationId xmlns:p14="http://schemas.microsoft.com/office/powerpoint/2010/main" val="3948565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4825" y="66178"/>
            <a:ext cx="18135600" cy="2286000"/>
          </a:xfrm>
        </p:spPr>
        <p:txBody>
          <a:bodyPr>
            <a:normAutofit/>
          </a:bodyPr>
          <a:lstStyle/>
          <a:p>
            <a:r>
              <a:rPr lang="en-US" dirty="0">
                <a:latin typeface="+mn-lt"/>
              </a:rPr>
              <a:t>Measurements </a:t>
            </a:r>
            <a:br>
              <a:rPr lang="en-US" sz="6400" dirty="0">
                <a:latin typeface="+mn-lt"/>
              </a:rPr>
            </a:br>
            <a:r>
              <a:rPr lang="en-US" sz="6400" dirty="0">
                <a:solidFill>
                  <a:srgbClr val="FF0000"/>
                </a:solidFill>
                <a:latin typeface="+mn-lt"/>
              </a:rPr>
              <a:t>Continuous Emission Monitoring System (CEMS)</a:t>
            </a: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67600" y="3037398"/>
            <a:ext cx="10901398" cy="497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3430" y="8141418"/>
            <a:ext cx="6252154" cy="4689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126206" y="8497672"/>
            <a:ext cx="7426518" cy="1569660"/>
          </a:xfrm>
          <a:prstGeom prst="rect">
            <a:avLst/>
          </a:prstGeom>
          <a:solidFill>
            <a:srgbClr val="1C997B"/>
          </a:solidFill>
        </p:spPr>
        <p:txBody>
          <a:bodyPr wrap="square" rtlCol="0">
            <a:spAutoFit/>
          </a:bodyPr>
          <a:lstStyle/>
          <a:p>
            <a:pPr algn="ctr"/>
            <a:r>
              <a:rPr lang="en-US" sz="4800" b="1" dirty="0">
                <a:solidFill>
                  <a:schemeClr val="bg1"/>
                </a:solidFill>
              </a:rPr>
              <a:t>Most accurate way to quantify emissions</a:t>
            </a:r>
          </a:p>
        </p:txBody>
      </p:sp>
      <p:sp>
        <p:nvSpPr>
          <p:cNvPr id="9" name="TextBox 8"/>
          <p:cNvSpPr txBox="1"/>
          <p:nvPr/>
        </p:nvSpPr>
        <p:spPr>
          <a:xfrm>
            <a:off x="4126204" y="10364966"/>
            <a:ext cx="7426518" cy="1569660"/>
          </a:xfrm>
          <a:prstGeom prst="rect">
            <a:avLst/>
          </a:prstGeom>
          <a:solidFill>
            <a:srgbClr val="1C997B"/>
          </a:solidFill>
        </p:spPr>
        <p:txBody>
          <a:bodyPr wrap="square" rtlCol="0">
            <a:spAutoFit/>
          </a:bodyPr>
          <a:lstStyle/>
          <a:p>
            <a:pPr algn="ctr"/>
            <a:r>
              <a:rPr lang="en-US" sz="4800" b="1" dirty="0">
                <a:solidFill>
                  <a:schemeClr val="bg1"/>
                </a:solidFill>
              </a:rPr>
              <a:t>….and the most expensive to install &amp; maintain</a:t>
            </a:r>
          </a:p>
        </p:txBody>
      </p:sp>
      <p:sp>
        <p:nvSpPr>
          <p:cNvPr id="11" name="TextBox 10"/>
          <p:cNvSpPr txBox="1"/>
          <p:nvPr/>
        </p:nvSpPr>
        <p:spPr>
          <a:xfrm>
            <a:off x="14989591" y="4298202"/>
            <a:ext cx="5970700" cy="2308324"/>
          </a:xfrm>
          <a:prstGeom prst="rect">
            <a:avLst/>
          </a:prstGeom>
          <a:solidFill>
            <a:srgbClr val="1C997B"/>
          </a:solidFill>
        </p:spPr>
        <p:txBody>
          <a:bodyPr wrap="square" rtlCol="0">
            <a:spAutoFit/>
          </a:bodyPr>
          <a:lstStyle/>
          <a:p>
            <a:pPr algn="ctr"/>
            <a:r>
              <a:rPr lang="en-US" sz="4800" b="1" dirty="0">
                <a:solidFill>
                  <a:schemeClr val="bg1"/>
                </a:solidFill>
              </a:rPr>
              <a:t>Only available for certain kinds of emissions</a:t>
            </a:r>
          </a:p>
        </p:txBody>
      </p:sp>
      <p:sp>
        <p:nvSpPr>
          <p:cNvPr id="12" name="Slide Number Placeholder 6">
            <a:extLst>
              <a:ext uri="{FF2B5EF4-FFF2-40B4-BE49-F238E27FC236}">
                <a16:creationId xmlns:a16="http://schemas.microsoft.com/office/drawing/2014/main" id="{BCB9DE8B-73B3-45B4-A86A-4013BA04EE70}"/>
              </a:ext>
            </a:extLst>
          </p:cNvPr>
          <p:cNvSpPr txBox="1">
            <a:spLocks/>
          </p:cNvSpPr>
          <p:nvPr/>
        </p:nvSpPr>
        <p:spPr>
          <a:xfrm>
            <a:off x="4416425" y="12842877"/>
            <a:ext cx="883488" cy="730250"/>
          </a:xfrm>
          <a:prstGeom prst="rect">
            <a:avLst/>
          </a:prstGeom>
        </p:spPr>
        <p:txBody>
          <a:bodyPr vert="horz" lIns="182880" tIns="91440" rIns="182880" bIns="91440" rtlCol="0" anchor="ctr"/>
          <a:lstStyle>
            <a:defPPr>
              <a:defRPr lang="en-US"/>
            </a:defPPr>
            <a:lvl1pPr algn="r" rtl="0" fontAlgn="base">
              <a:spcBef>
                <a:spcPct val="0"/>
              </a:spcBef>
              <a:spcAft>
                <a:spcPct val="0"/>
              </a:spcAft>
              <a:defRPr sz="1200" kern="1200">
                <a:solidFill>
                  <a:schemeClr val="tx1">
                    <a:tint val="75000"/>
                  </a:schemeClr>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A0A5714F-D6BA-436F-B4EA-B65BF9D70E0B}" type="slidenum">
              <a:rPr lang="en-US" sz="1800">
                <a:latin typeface="+mj-lt"/>
              </a:rPr>
              <a:pPr/>
              <a:t>20</a:t>
            </a:fld>
            <a:endParaRPr lang="en-US" sz="1800" dirty="0">
              <a:latin typeface="+mj-lt"/>
            </a:endParaRPr>
          </a:p>
        </p:txBody>
      </p:sp>
    </p:spTree>
    <p:extLst>
      <p:ext uri="{BB962C8B-B14F-4D97-AF65-F5344CB8AC3E}">
        <p14:creationId xmlns:p14="http://schemas.microsoft.com/office/powerpoint/2010/main" val="2219586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083" y="128109"/>
            <a:ext cx="17068800" cy="2061838"/>
          </a:xfrm>
        </p:spPr>
        <p:txBody>
          <a:bodyPr>
            <a:normAutofit/>
          </a:bodyPr>
          <a:lstStyle/>
          <a:p>
            <a:r>
              <a:rPr lang="en-US" sz="8800" b="1" dirty="0">
                <a:latin typeface="+mn-lt"/>
              </a:rPr>
              <a:t>Emissions Measurement Example</a:t>
            </a:r>
          </a:p>
        </p:txBody>
      </p:sp>
      <p:sp>
        <p:nvSpPr>
          <p:cNvPr id="3" name="Content Placeholder 2"/>
          <p:cNvSpPr>
            <a:spLocks noGrp="1"/>
          </p:cNvSpPr>
          <p:nvPr>
            <p:ph idx="1"/>
          </p:nvPr>
        </p:nvSpPr>
        <p:spPr>
          <a:xfrm>
            <a:off x="385011" y="2536723"/>
            <a:ext cx="22860000" cy="10000181"/>
          </a:xfrm>
        </p:spPr>
        <p:txBody>
          <a:bodyPr>
            <a:normAutofit/>
          </a:bodyPr>
          <a:lstStyle/>
          <a:p>
            <a:pPr marL="342900" indent="-342900" defTabSz="457200">
              <a:lnSpc>
                <a:spcPct val="130000"/>
              </a:lnSpc>
              <a:spcBef>
                <a:spcPct val="20000"/>
              </a:spcBef>
              <a:buClr>
                <a:srgbClr val="2E8D55"/>
              </a:buClr>
              <a:buFont typeface=".Hiragino Kaku Gothic Interface W3"/>
              <a:buChar char="◉"/>
            </a:pPr>
            <a:r>
              <a:rPr lang="en-US" sz="4600" b="1" dirty="0" err="1">
                <a:solidFill>
                  <a:schemeClr val="tx2"/>
                </a:solidFill>
                <a:latin typeface="+mn-lt"/>
                <a:ea typeface="+mn-ea"/>
                <a:cs typeface="+mn-cs"/>
              </a:rPr>
              <a:t>NOx</a:t>
            </a:r>
            <a:r>
              <a:rPr lang="en-US" sz="4600" b="1" dirty="0">
                <a:solidFill>
                  <a:schemeClr val="tx2"/>
                </a:solidFill>
                <a:latin typeface="+mn-lt"/>
                <a:ea typeface="+mn-ea"/>
                <a:cs typeface="+mn-cs"/>
              </a:rPr>
              <a:t> emissions calculations basis</a:t>
            </a:r>
          </a:p>
          <a:p>
            <a:pPr marL="1485717" lvl="2" indent="-571500" defTabSz="457200">
              <a:lnSpc>
                <a:spcPct val="130000"/>
              </a:lnSpc>
              <a:spcBef>
                <a:spcPct val="20000"/>
              </a:spcBef>
              <a:buClr>
                <a:srgbClr val="FFC000"/>
              </a:buClr>
              <a:buFont typeface="Wingdings" pitchFamily="2" charset="2"/>
              <a:buChar char="Ø"/>
            </a:pPr>
            <a:r>
              <a:rPr lang="en-US" sz="4200" b="1" dirty="0">
                <a:solidFill>
                  <a:schemeClr val="tx2"/>
                </a:solidFill>
                <a:latin typeface="+mn-lt"/>
                <a:ea typeface="+mn-ea"/>
                <a:cs typeface="+mn-cs"/>
              </a:rPr>
              <a:t>NOx and CO CEMS data (concentration, </a:t>
            </a:r>
            <a:r>
              <a:rPr lang="en-US" sz="4200" b="1" dirty="0" err="1">
                <a:solidFill>
                  <a:schemeClr val="tx2"/>
                </a:solidFill>
                <a:latin typeface="+mn-lt"/>
                <a:ea typeface="+mn-ea"/>
                <a:cs typeface="+mn-cs"/>
              </a:rPr>
              <a:t>ppmvd</a:t>
            </a:r>
            <a:r>
              <a:rPr lang="en-US" sz="4200" b="1" dirty="0">
                <a:solidFill>
                  <a:schemeClr val="tx2"/>
                </a:solidFill>
                <a:latin typeface="+mn-lt"/>
                <a:ea typeface="+mn-ea"/>
                <a:cs typeface="+mn-cs"/>
              </a:rPr>
              <a:t>)</a:t>
            </a:r>
          </a:p>
          <a:p>
            <a:pPr marL="1485717" lvl="2" indent="-571500" defTabSz="457200">
              <a:lnSpc>
                <a:spcPct val="130000"/>
              </a:lnSpc>
              <a:spcBef>
                <a:spcPct val="20000"/>
              </a:spcBef>
              <a:buClr>
                <a:srgbClr val="FFC000"/>
              </a:buClr>
              <a:buFont typeface="Wingdings" pitchFamily="2" charset="2"/>
              <a:buChar char="Ø"/>
            </a:pPr>
            <a:r>
              <a:rPr lang="en-US" sz="4200" b="1" dirty="0">
                <a:solidFill>
                  <a:schemeClr val="tx2"/>
                </a:solidFill>
                <a:latin typeface="+mn-lt"/>
                <a:ea typeface="+mn-ea"/>
                <a:cs typeface="+mn-cs"/>
              </a:rPr>
              <a:t>Exhaust gas flow rate (</a:t>
            </a:r>
            <a:r>
              <a:rPr lang="en-US" sz="4200" b="1" dirty="0" err="1">
                <a:solidFill>
                  <a:schemeClr val="tx2"/>
                </a:solidFill>
                <a:latin typeface="+mn-lt"/>
                <a:ea typeface="+mn-ea"/>
                <a:cs typeface="+mn-cs"/>
              </a:rPr>
              <a:t>dscfm</a:t>
            </a:r>
            <a:r>
              <a:rPr lang="en-US" sz="4200" b="1" dirty="0">
                <a:solidFill>
                  <a:schemeClr val="tx2"/>
                </a:solidFill>
                <a:latin typeface="+mn-lt"/>
                <a:ea typeface="+mn-ea"/>
                <a:cs typeface="+mn-cs"/>
              </a:rPr>
              <a:t>)</a:t>
            </a:r>
          </a:p>
          <a:p>
            <a:pPr marL="1485717" lvl="2" indent="-571500" defTabSz="457200">
              <a:lnSpc>
                <a:spcPct val="130000"/>
              </a:lnSpc>
              <a:spcBef>
                <a:spcPct val="20000"/>
              </a:spcBef>
              <a:buClr>
                <a:srgbClr val="FFC000"/>
              </a:buClr>
              <a:buFont typeface="Wingdings" pitchFamily="2" charset="2"/>
              <a:buChar char="Ø"/>
            </a:pPr>
            <a:r>
              <a:rPr lang="en-US" sz="4200" b="1" dirty="0">
                <a:solidFill>
                  <a:schemeClr val="tx2"/>
                </a:solidFill>
                <a:latin typeface="+mn-lt"/>
                <a:ea typeface="+mn-ea"/>
                <a:cs typeface="+mn-cs"/>
              </a:rPr>
              <a:t>Molecular weight (</a:t>
            </a:r>
            <a:r>
              <a:rPr lang="en-US" sz="4200" b="1" dirty="0" err="1">
                <a:solidFill>
                  <a:schemeClr val="tx2"/>
                </a:solidFill>
                <a:latin typeface="+mn-lt"/>
                <a:ea typeface="+mn-ea"/>
                <a:cs typeface="+mn-cs"/>
              </a:rPr>
              <a:t>lb</a:t>
            </a:r>
            <a:r>
              <a:rPr lang="en-US" sz="4200" b="1" dirty="0">
                <a:solidFill>
                  <a:schemeClr val="tx2"/>
                </a:solidFill>
                <a:latin typeface="+mn-lt"/>
                <a:ea typeface="+mn-ea"/>
                <a:cs typeface="+mn-cs"/>
              </a:rPr>
              <a:t>/</a:t>
            </a:r>
            <a:r>
              <a:rPr lang="en-US" sz="4200" b="1" dirty="0" err="1">
                <a:solidFill>
                  <a:schemeClr val="tx2"/>
                </a:solidFill>
                <a:latin typeface="+mn-lt"/>
                <a:ea typeface="+mn-ea"/>
                <a:cs typeface="+mn-cs"/>
              </a:rPr>
              <a:t>lb-mol</a:t>
            </a:r>
            <a:r>
              <a:rPr lang="en-US" sz="4200" b="1" dirty="0">
                <a:solidFill>
                  <a:schemeClr val="tx2"/>
                </a:solidFill>
                <a:latin typeface="+mn-lt"/>
                <a:ea typeface="+mn-ea"/>
                <a:cs typeface="+mn-cs"/>
              </a:rPr>
              <a:t>)</a:t>
            </a:r>
          </a:p>
          <a:p>
            <a:pPr marL="822960" lvl="1" indent="0">
              <a:buNone/>
            </a:pPr>
            <a:endParaRPr lang="en-US" sz="2100" b="1" u="sng" dirty="0">
              <a:solidFill>
                <a:srgbClr val="D1282E"/>
              </a:solidFill>
            </a:endParaRPr>
          </a:p>
          <a:p>
            <a:pPr marL="822960" lvl="1" indent="0">
              <a:buNone/>
            </a:pPr>
            <a:r>
              <a:rPr lang="en-US" sz="6000" b="1" u="sng" dirty="0">
                <a:solidFill>
                  <a:schemeClr val="tx2"/>
                </a:solidFill>
                <a:latin typeface="Calibri" panose="020F0502020204030204" pitchFamily="34" charset="0"/>
                <a:cs typeface="Calibri" panose="020F0502020204030204" pitchFamily="34" charset="0"/>
              </a:rPr>
              <a:t>Boiler NOx example:</a:t>
            </a:r>
          </a:p>
          <a:p>
            <a:pPr marL="228600" indent="0">
              <a:buNone/>
            </a:pPr>
            <a:r>
              <a:rPr lang="en-US" sz="6000" b="1" u="sng" dirty="0">
                <a:solidFill>
                  <a:srgbClr val="FF0000"/>
                </a:solidFill>
                <a:latin typeface="Calibri" panose="020F0502020204030204" pitchFamily="34" charset="0"/>
                <a:cs typeface="Calibri" panose="020F0502020204030204" pitchFamily="34" charset="0"/>
              </a:rPr>
              <a:t>C </a:t>
            </a:r>
            <a:r>
              <a:rPr lang="en-US" sz="3200" b="1" u="sng" dirty="0" err="1">
                <a:solidFill>
                  <a:srgbClr val="FF0000"/>
                </a:solidFill>
                <a:latin typeface="Calibri" panose="020F0502020204030204" pitchFamily="34" charset="0"/>
                <a:cs typeface="Calibri" panose="020F0502020204030204" pitchFamily="34" charset="0"/>
              </a:rPr>
              <a:t>ppmvd</a:t>
            </a:r>
            <a:r>
              <a:rPr lang="en-US" sz="3200" b="1" u="sng" dirty="0">
                <a:solidFill>
                  <a:srgbClr val="FF0000"/>
                </a:solidFill>
                <a:latin typeface="Calibri" panose="020F0502020204030204" pitchFamily="34" charset="0"/>
                <a:cs typeface="Calibri" panose="020F0502020204030204" pitchFamily="34" charset="0"/>
              </a:rPr>
              <a:t> </a:t>
            </a:r>
            <a:r>
              <a:rPr lang="en-US" sz="6000" u="sng" dirty="0">
                <a:solidFill>
                  <a:schemeClr val="tx2"/>
                </a:solidFill>
                <a:latin typeface="Calibri" panose="020F0502020204030204" pitchFamily="34" charset="0"/>
                <a:cs typeface="Calibri" panose="020F0502020204030204" pitchFamily="34" charset="0"/>
              </a:rPr>
              <a:t>* MW </a:t>
            </a:r>
            <a:r>
              <a:rPr lang="en-US" sz="3200" u="sng" dirty="0" err="1">
                <a:solidFill>
                  <a:schemeClr val="tx2"/>
                </a:solidFill>
                <a:latin typeface="Calibri" panose="020F0502020204030204" pitchFamily="34" charset="0"/>
                <a:cs typeface="Calibri" panose="020F0502020204030204" pitchFamily="34" charset="0"/>
              </a:rPr>
              <a:t>lb</a:t>
            </a:r>
            <a:r>
              <a:rPr lang="en-US" sz="3200" u="sng" dirty="0">
                <a:solidFill>
                  <a:schemeClr val="tx2"/>
                </a:solidFill>
                <a:latin typeface="Calibri" panose="020F0502020204030204" pitchFamily="34" charset="0"/>
                <a:cs typeface="Calibri" panose="020F0502020204030204" pitchFamily="34" charset="0"/>
              </a:rPr>
              <a:t>/</a:t>
            </a:r>
            <a:r>
              <a:rPr lang="en-US" sz="3200" u="sng" dirty="0" err="1">
                <a:solidFill>
                  <a:schemeClr val="tx2"/>
                </a:solidFill>
                <a:latin typeface="Calibri" panose="020F0502020204030204" pitchFamily="34" charset="0"/>
                <a:cs typeface="Calibri" panose="020F0502020204030204" pitchFamily="34" charset="0"/>
              </a:rPr>
              <a:t>lb</a:t>
            </a:r>
            <a:r>
              <a:rPr lang="en-US" sz="3200" u="sng" dirty="0">
                <a:solidFill>
                  <a:schemeClr val="tx2"/>
                </a:solidFill>
                <a:latin typeface="Calibri" panose="020F0502020204030204" pitchFamily="34" charset="0"/>
                <a:cs typeface="Calibri" panose="020F0502020204030204" pitchFamily="34" charset="0"/>
              </a:rPr>
              <a:t>-mol</a:t>
            </a:r>
            <a:r>
              <a:rPr lang="en-US" sz="6000" u="sng" dirty="0">
                <a:solidFill>
                  <a:schemeClr val="tx2"/>
                </a:solidFill>
                <a:latin typeface="Calibri" panose="020F0502020204030204" pitchFamily="34" charset="0"/>
                <a:cs typeface="Calibri" panose="020F0502020204030204" pitchFamily="34" charset="0"/>
              </a:rPr>
              <a:t> * </a:t>
            </a:r>
            <a:r>
              <a:rPr lang="en-US" sz="6000" b="1" u="sng" dirty="0">
                <a:solidFill>
                  <a:srgbClr val="FF0000"/>
                </a:solidFill>
                <a:latin typeface="Calibri" panose="020F0502020204030204" pitchFamily="34" charset="0"/>
                <a:cs typeface="Calibri" panose="020F0502020204030204" pitchFamily="34" charset="0"/>
              </a:rPr>
              <a:t>Q </a:t>
            </a:r>
            <a:r>
              <a:rPr lang="en-US" sz="3200" b="1" u="sng" dirty="0" err="1">
                <a:solidFill>
                  <a:srgbClr val="FF0000"/>
                </a:solidFill>
                <a:latin typeface="Calibri" panose="020F0502020204030204" pitchFamily="34" charset="0"/>
                <a:cs typeface="Calibri" panose="020F0502020204030204" pitchFamily="34" charset="0"/>
              </a:rPr>
              <a:t>dscfm</a:t>
            </a:r>
            <a:r>
              <a:rPr lang="en-US" sz="3200" b="1" u="sng" dirty="0">
                <a:solidFill>
                  <a:srgbClr val="FF0000"/>
                </a:solidFill>
                <a:latin typeface="Calibri" panose="020F0502020204030204" pitchFamily="34" charset="0"/>
                <a:cs typeface="Calibri" panose="020F0502020204030204" pitchFamily="34" charset="0"/>
              </a:rPr>
              <a:t> </a:t>
            </a:r>
            <a:r>
              <a:rPr lang="en-US" sz="6000" u="sng" dirty="0">
                <a:solidFill>
                  <a:schemeClr val="tx2"/>
                </a:solidFill>
                <a:latin typeface="Calibri" panose="020F0502020204030204" pitchFamily="34" charset="0"/>
                <a:cs typeface="Calibri" panose="020F0502020204030204" pitchFamily="34" charset="0"/>
              </a:rPr>
              <a:t>* 60 min/</a:t>
            </a:r>
            <a:r>
              <a:rPr lang="en-US" sz="6000" u="sng" dirty="0" err="1">
                <a:solidFill>
                  <a:schemeClr val="tx2"/>
                </a:solidFill>
                <a:latin typeface="Calibri" panose="020F0502020204030204" pitchFamily="34" charset="0"/>
                <a:cs typeface="Calibri" panose="020F0502020204030204" pitchFamily="34" charset="0"/>
              </a:rPr>
              <a:t>hr</a:t>
            </a:r>
            <a:r>
              <a:rPr lang="en-US" sz="6000" dirty="0">
                <a:solidFill>
                  <a:schemeClr val="tx2"/>
                </a:solidFill>
                <a:latin typeface="Calibri" panose="020F0502020204030204" pitchFamily="34" charset="0"/>
                <a:cs typeface="Calibri" panose="020F0502020204030204" pitchFamily="34" charset="0"/>
              </a:rPr>
              <a:t>     =    </a:t>
            </a:r>
            <a:r>
              <a:rPr lang="en-US" sz="6000" dirty="0" err="1">
                <a:solidFill>
                  <a:schemeClr val="tx2"/>
                </a:solidFill>
                <a:latin typeface="Calibri" panose="020F0502020204030204" pitchFamily="34" charset="0"/>
                <a:cs typeface="Calibri" panose="020F0502020204030204" pitchFamily="34" charset="0"/>
              </a:rPr>
              <a:t>lb</a:t>
            </a:r>
            <a:r>
              <a:rPr lang="en-US" sz="6000" dirty="0">
                <a:solidFill>
                  <a:schemeClr val="tx2"/>
                </a:solidFill>
                <a:latin typeface="Calibri" panose="020F0502020204030204" pitchFamily="34" charset="0"/>
                <a:cs typeface="Calibri" panose="020F0502020204030204" pitchFamily="34" charset="0"/>
              </a:rPr>
              <a:t>/</a:t>
            </a:r>
            <a:r>
              <a:rPr lang="en-US" sz="6000" dirty="0" err="1">
                <a:solidFill>
                  <a:schemeClr val="tx2"/>
                </a:solidFill>
                <a:latin typeface="Calibri" panose="020F0502020204030204" pitchFamily="34" charset="0"/>
                <a:cs typeface="Calibri" panose="020F0502020204030204" pitchFamily="34" charset="0"/>
              </a:rPr>
              <a:t>hr</a:t>
            </a:r>
            <a:endParaRPr lang="en-US" sz="6000" dirty="0">
              <a:solidFill>
                <a:schemeClr val="tx2"/>
              </a:solidFill>
              <a:latin typeface="Calibri" panose="020F0502020204030204" pitchFamily="34" charset="0"/>
              <a:cs typeface="Calibri" panose="020F0502020204030204" pitchFamily="34" charset="0"/>
            </a:endParaRPr>
          </a:p>
          <a:p>
            <a:pPr marL="228600" indent="0">
              <a:buNone/>
            </a:pPr>
            <a:r>
              <a:rPr lang="en-US" sz="6600" dirty="0">
                <a:solidFill>
                  <a:schemeClr val="tx2"/>
                </a:solidFill>
                <a:latin typeface="Calibri" panose="020F0502020204030204" pitchFamily="34" charset="0"/>
                <a:cs typeface="Calibri" panose="020F0502020204030204" pitchFamily="34" charset="0"/>
              </a:rPr>
              <a:t>	</a:t>
            </a:r>
            <a:r>
              <a:rPr lang="en-US" sz="6600" dirty="0" err="1">
                <a:solidFill>
                  <a:schemeClr val="tx2"/>
                </a:solidFill>
                <a:latin typeface="Calibri" panose="020F0502020204030204" pitchFamily="34" charset="0"/>
                <a:cs typeface="Calibri" panose="020F0502020204030204" pitchFamily="34" charset="0"/>
              </a:rPr>
              <a:t>V</a:t>
            </a:r>
            <a:r>
              <a:rPr lang="en-US" sz="3200" dirty="0" err="1">
                <a:solidFill>
                  <a:schemeClr val="tx2"/>
                </a:solidFill>
                <a:latin typeface="Calibri" panose="020F0502020204030204" pitchFamily="34" charset="0"/>
                <a:cs typeface="Calibri" panose="020F0502020204030204" pitchFamily="34" charset="0"/>
              </a:rPr>
              <a:t>ideal</a:t>
            </a:r>
            <a:r>
              <a:rPr lang="en-US" sz="3200" dirty="0">
                <a:solidFill>
                  <a:schemeClr val="tx2"/>
                </a:solidFill>
                <a:latin typeface="Calibri" panose="020F0502020204030204" pitchFamily="34" charset="0"/>
                <a:cs typeface="Calibri" panose="020F0502020204030204" pitchFamily="34" charset="0"/>
              </a:rPr>
              <a:t> gas, </a:t>
            </a:r>
            <a:r>
              <a:rPr lang="en-US" sz="3200" dirty="0" err="1">
                <a:solidFill>
                  <a:schemeClr val="tx2"/>
                </a:solidFill>
                <a:latin typeface="Calibri" panose="020F0502020204030204" pitchFamily="34" charset="0"/>
                <a:cs typeface="Calibri" panose="020F0502020204030204" pitchFamily="34" charset="0"/>
              </a:rPr>
              <a:t>cf</a:t>
            </a:r>
            <a:r>
              <a:rPr lang="en-US" sz="3200" dirty="0">
                <a:solidFill>
                  <a:schemeClr val="tx2"/>
                </a:solidFill>
                <a:latin typeface="Calibri" panose="020F0502020204030204" pitchFamily="34" charset="0"/>
                <a:cs typeface="Calibri" panose="020F0502020204030204" pitchFamily="34" charset="0"/>
              </a:rPr>
              <a:t>/</a:t>
            </a:r>
            <a:r>
              <a:rPr lang="en-US" sz="3200" dirty="0" err="1">
                <a:solidFill>
                  <a:schemeClr val="tx2"/>
                </a:solidFill>
                <a:latin typeface="Calibri" panose="020F0502020204030204" pitchFamily="34" charset="0"/>
                <a:cs typeface="Calibri" panose="020F0502020204030204" pitchFamily="34" charset="0"/>
              </a:rPr>
              <a:t>lb-mol</a:t>
            </a:r>
            <a:r>
              <a:rPr lang="en-US" sz="6600" dirty="0">
                <a:solidFill>
                  <a:schemeClr val="tx2"/>
                </a:solidFill>
                <a:latin typeface="Calibri" panose="020F0502020204030204" pitchFamily="34" charset="0"/>
                <a:cs typeface="Calibri" panose="020F0502020204030204" pitchFamily="34" charset="0"/>
              </a:rPr>
              <a:t> * 10</a:t>
            </a:r>
            <a:r>
              <a:rPr lang="en-US" sz="6600" baseline="30000" dirty="0">
                <a:solidFill>
                  <a:schemeClr val="tx2"/>
                </a:solidFill>
                <a:latin typeface="Calibri" panose="020F0502020204030204" pitchFamily="34" charset="0"/>
                <a:cs typeface="Calibri" panose="020F0502020204030204" pitchFamily="34" charset="0"/>
              </a:rPr>
              <a:t>6</a:t>
            </a:r>
          </a:p>
          <a:p>
            <a:pPr marL="822960" lvl="1" indent="0">
              <a:buNone/>
            </a:pPr>
            <a:endParaRPr lang="en-US" sz="4400" u="sng" dirty="0">
              <a:solidFill>
                <a:schemeClr val="tx2"/>
              </a:solidFill>
              <a:latin typeface="Calibri" panose="020F0502020204030204" pitchFamily="34" charset="0"/>
              <a:cs typeface="Calibri" panose="020F0502020204030204" pitchFamily="34" charset="0"/>
            </a:endParaRPr>
          </a:p>
          <a:p>
            <a:pPr marL="822960" lvl="1" indent="0">
              <a:buNone/>
            </a:pPr>
            <a:r>
              <a:rPr lang="en-US" sz="4400" b="1" u="sng" dirty="0">
                <a:solidFill>
                  <a:schemeClr val="tx2"/>
                </a:solidFill>
                <a:latin typeface="Calibri" panose="020F0502020204030204" pitchFamily="34" charset="0"/>
                <a:cs typeface="Calibri" panose="020F0502020204030204" pitchFamily="34" charset="0"/>
              </a:rPr>
              <a:t>17.86 * 46.1 * 19,150 * 60</a:t>
            </a:r>
            <a:r>
              <a:rPr lang="en-US" sz="4400" b="1" dirty="0">
                <a:solidFill>
                  <a:schemeClr val="tx2"/>
                </a:solidFill>
                <a:latin typeface="Calibri" panose="020F0502020204030204" pitchFamily="34" charset="0"/>
                <a:cs typeface="Calibri" panose="020F0502020204030204" pitchFamily="34" charset="0"/>
              </a:rPr>
              <a:t>         =	2.45 </a:t>
            </a:r>
            <a:r>
              <a:rPr lang="en-US" sz="4400" b="1" dirty="0" err="1">
                <a:solidFill>
                  <a:schemeClr val="tx2"/>
                </a:solidFill>
                <a:latin typeface="Calibri" panose="020F0502020204030204" pitchFamily="34" charset="0"/>
                <a:cs typeface="Calibri" panose="020F0502020204030204" pitchFamily="34" charset="0"/>
              </a:rPr>
              <a:t>lb</a:t>
            </a:r>
            <a:r>
              <a:rPr lang="en-US" sz="4400" b="1" dirty="0">
                <a:solidFill>
                  <a:schemeClr val="tx2"/>
                </a:solidFill>
                <a:latin typeface="Calibri" panose="020F0502020204030204" pitchFamily="34" charset="0"/>
                <a:cs typeface="Calibri" panose="020F0502020204030204" pitchFamily="34" charset="0"/>
              </a:rPr>
              <a:t>/</a:t>
            </a:r>
            <a:r>
              <a:rPr lang="en-US" sz="4400" b="1" dirty="0" err="1">
                <a:solidFill>
                  <a:schemeClr val="tx2"/>
                </a:solidFill>
                <a:latin typeface="Calibri" panose="020F0502020204030204" pitchFamily="34" charset="0"/>
                <a:cs typeface="Calibri" panose="020F0502020204030204" pitchFamily="34" charset="0"/>
              </a:rPr>
              <a:t>hr</a:t>
            </a:r>
            <a:r>
              <a:rPr lang="en-US" sz="4400" b="1" dirty="0">
                <a:solidFill>
                  <a:schemeClr val="tx2"/>
                </a:solidFill>
                <a:latin typeface="Calibri" panose="020F0502020204030204" pitchFamily="34" charset="0"/>
                <a:cs typeface="Calibri" panose="020F0502020204030204" pitchFamily="34" charset="0"/>
              </a:rPr>
              <a:t> NOx</a:t>
            </a:r>
          </a:p>
          <a:p>
            <a:pPr marL="228600" indent="0">
              <a:buNone/>
            </a:pPr>
            <a:r>
              <a:rPr lang="en-US" sz="4800" b="1" dirty="0">
                <a:solidFill>
                  <a:schemeClr val="tx2"/>
                </a:solidFill>
                <a:latin typeface="Calibri" panose="020F0502020204030204" pitchFamily="34" charset="0"/>
                <a:cs typeface="Calibri" panose="020F0502020204030204" pitchFamily="34" charset="0"/>
              </a:rPr>
              <a:t>	386.5 * 10</a:t>
            </a:r>
            <a:r>
              <a:rPr lang="en-US" sz="4800" b="1" baseline="30000" dirty="0">
                <a:solidFill>
                  <a:schemeClr val="tx2"/>
                </a:solidFill>
                <a:latin typeface="Calibri" panose="020F0502020204030204" pitchFamily="34" charset="0"/>
                <a:cs typeface="Calibri" panose="020F0502020204030204" pitchFamily="34" charset="0"/>
              </a:rPr>
              <a:t>6</a:t>
            </a:r>
          </a:p>
          <a:p>
            <a:endParaRPr lang="en-US" dirty="0"/>
          </a:p>
        </p:txBody>
      </p:sp>
    </p:spTree>
    <p:extLst>
      <p:ext uri="{BB962C8B-B14F-4D97-AF65-F5344CB8AC3E}">
        <p14:creationId xmlns:p14="http://schemas.microsoft.com/office/powerpoint/2010/main" val="2610672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9147" y="344789"/>
            <a:ext cx="17765200" cy="1766870"/>
          </a:xfrm>
        </p:spPr>
        <p:txBody>
          <a:bodyPr>
            <a:noAutofit/>
          </a:bodyPr>
          <a:lstStyle/>
          <a:p>
            <a:r>
              <a:rPr lang="en-US" sz="8800" dirty="0">
                <a:latin typeface="+mn-lt"/>
              </a:rPr>
              <a:t>Measurement + Calculation</a:t>
            </a:r>
          </a:p>
        </p:txBody>
      </p:sp>
      <p:sp>
        <p:nvSpPr>
          <p:cNvPr id="3" name="Content Placeholder 2"/>
          <p:cNvSpPr>
            <a:spLocks noGrp="1"/>
          </p:cNvSpPr>
          <p:nvPr>
            <p:ph idx="1"/>
          </p:nvPr>
        </p:nvSpPr>
        <p:spPr>
          <a:xfrm>
            <a:off x="962525" y="2201418"/>
            <a:ext cx="20910885" cy="9051926"/>
          </a:xfrm>
        </p:spPr>
        <p:txBody>
          <a:bodyPr>
            <a:normAutofit/>
          </a:bodyPr>
          <a:lstStyle/>
          <a:p>
            <a:pPr marL="342900" indent="-342900" defTabSz="457200">
              <a:lnSpc>
                <a:spcPct val="130000"/>
              </a:lnSpc>
              <a:spcBef>
                <a:spcPct val="20000"/>
              </a:spcBef>
              <a:buClr>
                <a:srgbClr val="2E8D55"/>
              </a:buClr>
              <a:buFont typeface=".Hiragino Kaku Gothic Interface W3"/>
              <a:buChar char="◉"/>
            </a:pPr>
            <a:r>
              <a:rPr lang="en-US" sz="4600" b="1" dirty="0">
                <a:solidFill>
                  <a:schemeClr val="tx2"/>
                </a:solidFill>
                <a:latin typeface="+mn-lt"/>
                <a:ea typeface="+mn-ea"/>
                <a:cs typeface="+mn-cs"/>
              </a:rPr>
              <a:t>Fugitive VOC emissions calculation basis</a:t>
            </a:r>
          </a:p>
          <a:p>
            <a:pPr marL="1485717" lvl="2" indent="-571500" defTabSz="457200">
              <a:lnSpc>
                <a:spcPct val="130000"/>
              </a:lnSpc>
              <a:spcBef>
                <a:spcPct val="20000"/>
              </a:spcBef>
              <a:buClr>
                <a:srgbClr val="FFC000"/>
              </a:buClr>
              <a:buFont typeface="Wingdings" pitchFamily="2" charset="2"/>
              <a:buChar char="Ø"/>
            </a:pPr>
            <a:r>
              <a:rPr lang="en-US" sz="4200" b="1" dirty="0">
                <a:solidFill>
                  <a:schemeClr val="tx2"/>
                </a:solidFill>
                <a:latin typeface="+mn-lt"/>
                <a:ea typeface="+mn-ea"/>
                <a:cs typeface="+mn-cs"/>
              </a:rPr>
              <a:t>EPA Test Method 21 monitoring results</a:t>
            </a:r>
          </a:p>
          <a:p>
            <a:pPr marL="1485717" lvl="2" indent="-571500" defTabSz="457200">
              <a:lnSpc>
                <a:spcPct val="130000"/>
              </a:lnSpc>
              <a:spcBef>
                <a:spcPct val="20000"/>
              </a:spcBef>
              <a:buClr>
                <a:srgbClr val="FFC000"/>
              </a:buClr>
              <a:buFont typeface="Wingdings" pitchFamily="2" charset="2"/>
              <a:buChar char="Ø"/>
            </a:pPr>
            <a:r>
              <a:rPr lang="en-US" sz="4200" b="1" dirty="0">
                <a:solidFill>
                  <a:schemeClr val="tx2"/>
                </a:solidFill>
                <a:latin typeface="+mn-lt"/>
                <a:ea typeface="+mn-ea"/>
                <a:cs typeface="+mn-cs"/>
              </a:rPr>
              <a:t>EPA/TCEQ correlation equations</a:t>
            </a:r>
          </a:p>
          <a:p>
            <a:pPr marL="1485717" lvl="2" indent="-571500" defTabSz="457200">
              <a:lnSpc>
                <a:spcPct val="130000"/>
              </a:lnSpc>
              <a:spcBef>
                <a:spcPct val="20000"/>
              </a:spcBef>
              <a:buClr>
                <a:srgbClr val="FFC000"/>
              </a:buClr>
              <a:buFont typeface="Wingdings" pitchFamily="2" charset="2"/>
              <a:buChar char="Ø"/>
            </a:pPr>
            <a:r>
              <a:rPr lang="en-US" sz="4200" b="1" dirty="0">
                <a:solidFill>
                  <a:schemeClr val="tx2"/>
                </a:solidFill>
                <a:latin typeface="+mn-lt"/>
                <a:ea typeface="+mn-ea"/>
                <a:cs typeface="+mn-cs"/>
              </a:rPr>
              <a:t>Annual Leak Report</a:t>
            </a:r>
          </a:p>
          <a:p>
            <a:pPr marL="822960" lvl="1" indent="0">
              <a:buNone/>
            </a:pPr>
            <a:endParaRPr lang="en-US" sz="5200" dirty="0"/>
          </a:p>
        </p:txBody>
      </p:sp>
      <p:pic>
        <p:nvPicPr>
          <p:cNvPr id="4" name="Picture 3"/>
          <p:cNvPicPr>
            <a:picLocks noChangeAspect="1"/>
          </p:cNvPicPr>
          <p:nvPr/>
        </p:nvPicPr>
        <p:blipFill>
          <a:blip r:embed="rId3"/>
          <a:stretch>
            <a:fillRect/>
          </a:stretch>
        </p:blipFill>
        <p:spPr>
          <a:xfrm>
            <a:off x="3524583" y="6231038"/>
            <a:ext cx="11763292" cy="656696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31682" y="9134114"/>
            <a:ext cx="4933950" cy="3695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085376" y="4876801"/>
            <a:ext cx="3826566" cy="3826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17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471" y="329786"/>
            <a:ext cx="16459200" cy="1637968"/>
          </a:xfrm>
        </p:spPr>
        <p:txBody>
          <a:bodyPr>
            <a:normAutofit/>
          </a:bodyPr>
          <a:lstStyle/>
          <a:p>
            <a:r>
              <a:rPr lang="en-US" sz="8800" dirty="0">
                <a:latin typeface="+mn-lt"/>
              </a:rPr>
              <a:t>Published Emission </a:t>
            </a:r>
            <a:r>
              <a:rPr lang="en-US" sz="8800" b="1" dirty="0">
                <a:latin typeface="+mn-lt"/>
              </a:rPr>
              <a:t>Factors</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514821" y="2242042"/>
            <a:ext cx="16903604" cy="10564752"/>
          </a:xfrm>
          <a:prstGeom prst="rect">
            <a:avLst/>
          </a:prstGeom>
          <a:solidFill>
            <a:schemeClr val="accent3">
              <a:lumMod val="40000"/>
              <a:lumOff val="60000"/>
            </a:schemeClr>
          </a:solidFill>
          <a:ln w="9525">
            <a:solidFill>
              <a:schemeClr val="tx1"/>
            </a:solidFill>
            <a:miter lim="800000"/>
            <a:headEnd/>
            <a:tailEnd/>
          </a:ln>
        </p:spPr>
      </p:pic>
      <p:sp>
        <p:nvSpPr>
          <p:cNvPr id="7" name="TextBox 6"/>
          <p:cNvSpPr txBox="1"/>
          <p:nvPr/>
        </p:nvSpPr>
        <p:spPr>
          <a:xfrm>
            <a:off x="3514822" y="8935466"/>
            <a:ext cx="5327374" cy="3539430"/>
          </a:xfrm>
          <a:prstGeom prst="rect">
            <a:avLst/>
          </a:prstGeom>
          <a:noFill/>
        </p:spPr>
        <p:txBody>
          <a:bodyPr wrap="square" rtlCol="0">
            <a:spAutoFit/>
          </a:bodyPr>
          <a:lstStyle/>
          <a:p>
            <a:pPr algn="ctr"/>
            <a:r>
              <a:rPr lang="en-US" sz="5600" dirty="0">
                <a:solidFill>
                  <a:schemeClr val="tx2"/>
                </a:solidFill>
              </a:rPr>
              <a:t>Emission factors are continuously revised and added!</a:t>
            </a:r>
          </a:p>
        </p:txBody>
      </p:sp>
      <p:sp>
        <p:nvSpPr>
          <p:cNvPr id="8" name="Slide Number Placeholder 6">
            <a:extLst>
              <a:ext uri="{FF2B5EF4-FFF2-40B4-BE49-F238E27FC236}">
                <a16:creationId xmlns:a16="http://schemas.microsoft.com/office/drawing/2014/main" id="{5B28193D-1401-4C47-B85B-ACDCDB9D8487}"/>
              </a:ext>
            </a:extLst>
          </p:cNvPr>
          <p:cNvSpPr txBox="1">
            <a:spLocks/>
          </p:cNvSpPr>
          <p:nvPr/>
        </p:nvSpPr>
        <p:spPr>
          <a:xfrm>
            <a:off x="4416425" y="12842877"/>
            <a:ext cx="883488" cy="730250"/>
          </a:xfrm>
          <a:prstGeom prst="rect">
            <a:avLst/>
          </a:prstGeom>
        </p:spPr>
        <p:txBody>
          <a:bodyPr vert="horz" lIns="182880" tIns="91440" rIns="182880" bIns="91440" rtlCol="0" anchor="ctr"/>
          <a:lstStyle>
            <a:defPPr>
              <a:defRPr lang="en-US"/>
            </a:defPPr>
            <a:lvl1pPr algn="r" rtl="0" fontAlgn="base">
              <a:spcBef>
                <a:spcPct val="0"/>
              </a:spcBef>
              <a:spcAft>
                <a:spcPct val="0"/>
              </a:spcAft>
              <a:defRPr sz="1200" kern="1200">
                <a:solidFill>
                  <a:schemeClr val="tx1">
                    <a:tint val="75000"/>
                  </a:schemeClr>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dirty="0">
              <a:latin typeface="+mj-lt"/>
            </a:endParaRPr>
          </a:p>
        </p:txBody>
      </p:sp>
    </p:spTree>
    <p:extLst>
      <p:ext uri="{BB962C8B-B14F-4D97-AF65-F5344CB8AC3E}">
        <p14:creationId xmlns:p14="http://schemas.microsoft.com/office/powerpoint/2010/main" val="164532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9225" y="306174"/>
            <a:ext cx="16459200" cy="1690288"/>
          </a:xfrm>
        </p:spPr>
        <p:txBody>
          <a:bodyPr>
            <a:normAutofit/>
          </a:bodyPr>
          <a:lstStyle/>
          <a:p>
            <a:r>
              <a:rPr lang="en-US" sz="8800" dirty="0">
                <a:latin typeface="+mn-lt"/>
              </a:rPr>
              <a:t>Emission Factor Example</a:t>
            </a: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044824" y="1901212"/>
            <a:ext cx="18299434" cy="1101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6833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349625" y="304800"/>
            <a:ext cx="17983200" cy="2286000"/>
          </a:xfrm>
        </p:spPr>
        <p:txBody>
          <a:bodyPr>
            <a:normAutofit/>
          </a:bodyPr>
          <a:lstStyle/>
          <a:p>
            <a:r>
              <a:rPr lang="en-US" sz="8800" dirty="0">
                <a:latin typeface="+mn-lt"/>
              </a:rPr>
              <a:t>Factors Causing Year-to-Year Variations </a:t>
            </a:r>
          </a:p>
        </p:txBody>
      </p:sp>
      <p:sp>
        <p:nvSpPr>
          <p:cNvPr id="153603" name="Rectangle 3"/>
          <p:cNvSpPr>
            <a:spLocks noGrp="1" noChangeArrowheads="1"/>
          </p:cNvSpPr>
          <p:nvPr>
            <p:ph idx="1"/>
          </p:nvPr>
        </p:nvSpPr>
        <p:spPr>
          <a:xfrm>
            <a:off x="1155032" y="2286000"/>
            <a:ext cx="21416210" cy="9906000"/>
          </a:xfrm>
        </p:spPr>
        <p:txBody>
          <a:bodyPr>
            <a:normAutofit fontScale="92500" lnSpcReduction="20000"/>
          </a:bodyPr>
          <a:lstStyle/>
          <a:p>
            <a:pPr marL="342900" indent="-342900" defTabSz="457200">
              <a:lnSpc>
                <a:spcPct val="140000"/>
              </a:lnSpc>
              <a:spcBef>
                <a:spcPct val="20000"/>
              </a:spcBef>
              <a:buClr>
                <a:srgbClr val="2E8D55"/>
              </a:buClr>
              <a:buFont typeface=".Hiragino Kaku Gothic Interface W3"/>
              <a:buChar char="◉"/>
            </a:pPr>
            <a:r>
              <a:rPr lang="en-US" sz="5000" b="1" dirty="0">
                <a:solidFill>
                  <a:schemeClr val="tx2"/>
                </a:solidFill>
                <a:latin typeface="+mn-lt"/>
                <a:ea typeface="+mn-ea"/>
                <a:cs typeface="+mn-cs"/>
              </a:rPr>
              <a:t>Actual long-term changes in emissions</a:t>
            </a:r>
          </a:p>
          <a:p>
            <a:pPr lvl="1" defTabSz="457200">
              <a:lnSpc>
                <a:spcPct val="140000"/>
              </a:lnSpc>
              <a:spcBef>
                <a:spcPct val="20000"/>
              </a:spcBef>
              <a:buClr>
                <a:srgbClr val="FFC000"/>
              </a:buClr>
              <a:buFont typeface="Wingdings" pitchFamily="2" charset="2"/>
              <a:buChar char="Ø"/>
            </a:pPr>
            <a:r>
              <a:rPr lang="en-US" sz="4600" b="1" dirty="0">
                <a:solidFill>
                  <a:schemeClr val="tx2"/>
                </a:solidFill>
                <a:latin typeface="+mn-lt"/>
                <a:ea typeface="+mn-ea"/>
                <a:cs typeface="+mn-cs"/>
              </a:rPr>
              <a:t>Plant or unit start-ups or shutdowns</a:t>
            </a:r>
          </a:p>
          <a:p>
            <a:pPr lvl="1" defTabSz="457200">
              <a:lnSpc>
                <a:spcPct val="140000"/>
              </a:lnSpc>
              <a:spcBef>
                <a:spcPct val="20000"/>
              </a:spcBef>
              <a:buClr>
                <a:srgbClr val="FFC000"/>
              </a:buClr>
              <a:buFont typeface="Wingdings" pitchFamily="2" charset="2"/>
              <a:buChar char="Ø"/>
            </a:pPr>
            <a:r>
              <a:rPr lang="en-US" sz="4600" b="1" dirty="0">
                <a:solidFill>
                  <a:schemeClr val="tx2"/>
                </a:solidFill>
                <a:latin typeface="+mn-lt"/>
                <a:ea typeface="+mn-ea"/>
                <a:cs typeface="+mn-cs"/>
              </a:rPr>
              <a:t>Pollution prevention efforts – practices/equipment</a:t>
            </a:r>
          </a:p>
          <a:p>
            <a:pPr marL="342900" indent="-342900" defTabSz="457200">
              <a:lnSpc>
                <a:spcPct val="140000"/>
              </a:lnSpc>
              <a:spcBef>
                <a:spcPct val="20000"/>
              </a:spcBef>
              <a:buClr>
                <a:srgbClr val="2E8D55"/>
              </a:buClr>
              <a:buFont typeface=".Hiragino Kaku Gothic Interface W3"/>
              <a:buChar char="◉"/>
            </a:pPr>
            <a:r>
              <a:rPr lang="en-US" sz="5000" b="1" dirty="0">
                <a:solidFill>
                  <a:schemeClr val="tx2"/>
                </a:solidFill>
                <a:latin typeface="+mn-lt"/>
                <a:ea typeface="+mn-ea"/>
                <a:cs typeface="+mn-cs"/>
              </a:rPr>
              <a:t>Making different products from year to year</a:t>
            </a:r>
          </a:p>
          <a:p>
            <a:pPr marL="342900" indent="-342900" defTabSz="457200">
              <a:lnSpc>
                <a:spcPct val="140000"/>
              </a:lnSpc>
              <a:spcBef>
                <a:spcPct val="20000"/>
              </a:spcBef>
              <a:buClr>
                <a:srgbClr val="2E8D55"/>
              </a:buClr>
              <a:buFont typeface=".Hiragino Kaku Gothic Interface W3"/>
              <a:buChar char="◉"/>
            </a:pPr>
            <a:r>
              <a:rPr lang="en-US" sz="5000" b="1" dirty="0">
                <a:solidFill>
                  <a:schemeClr val="tx2"/>
                </a:solidFill>
                <a:latin typeface="+mn-lt"/>
                <a:ea typeface="+mn-ea"/>
                <a:cs typeface="+mn-cs"/>
              </a:rPr>
              <a:t>Production/customer demand - up or down</a:t>
            </a:r>
          </a:p>
          <a:p>
            <a:pPr marL="342900" indent="-342900" defTabSz="457200">
              <a:lnSpc>
                <a:spcPct val="140000"/>
              </a:lnSpc>
              <a:spcBef>
                <a:spcPct val="20000"/>
              </a:spcBef>
              <a:buClr>
                <a:srgbClr val="2E8D55"/>
              </a:buClr>
              <a:buFont typeface=".Hiragino Kaku Gothic Interface W3"/>
              <a:buChar char="◉"/>
            </a:pPr>
            <a:r>
              <a:rPr lang="en-US" sz="5000" b="1" dirty="0">
                <a:solidFill>
                  <a:schemeClr val="tx2"/>
                </a:solidFill>
                <a:latin typeface="+mn-lt"/>
                <a:ea typeface="+mn-ea"/>
                <a:cs typeface="+mn-cs"/>
              </a:rPr>
              <a:t>Maintenance and related shutdowns and startups</a:t>
            </a:r>
          </a:p>
          <a:p>
            <a:pPr marL="342900" indent="-342900" defTabSz="457200">
              <a:lnSpc>
                <a:spcPct val="140000"/>
              </a:lnSpc>
              <a:spcBef>
                <a:spcPct val="20000"/>
              </a:spcBef>
              <a:buClr>
                <a:srgbClr val="2E8D55"/>
              </a:buClr>
              <a:buFont typeface=".Hiragino Kaku Gothic Interface W3"/>
              <a:buChar char="◉"/>
            </a:pPr>
            <a:r>
              <a:rPr lang="en-US" sz="5000" b="1" dirty="0">
                <a:solidFill>
                  <a:schemeClr val="tx2"/>
                </a:solidFill>
                <a:latin typeface="+mn-lt"/>
                <a:ea typeface="+mn-ea"/>
                <a:cs typeface="+mn-cs"/>
              </a:rPr>
              <a:t>Changing number of plants in DPCAC</a:t>
            </a:r>
          </a:p>
          <a:p>
            <a:pPr marL="342900" indent="-342900" defTabSz="457200">
              <a:lnSpc>
                <a:spcPct val="140000"/>
              </a:lnSpc>
              <a:spcBef>
                <a:spcPct val="20000"/>
              </a:spcBef>
              <a:buClr>
                <a:srgbClr val="2E8D55"/>
              </a:buClr>
              <a:buFont typeface=".Hiragino Kaku Gothic Interface W3"/>
              <a:buChar char="◉"/>
            </a:pPr>
            <a:r>
              <a:rPr lang="en-US" sz="5000" b="1" dirty="0">
                <a:solidFill>
                  <a:schemeClr val="tx2"/>
                </a:solidFill>
                <a:latin typeface="+mn-lt"/>
                <a:ea typeface="+mn-ea"/>
                <a:cs typeface="+mn-cs"/>
              </a:rPr>
              <a:t>Changing calculation methods</a:t>
            </a:r>
          </a:p>
          <a:p>
            <a:pPr marL="342900" indent="-342900" defTabSz="457200">
              <a:lnSpc>
                <a:spcPct val="140000"/>
              </a:lnSpc>
              <a:spcBef>
                <a:spcPct val="20000"/>
              </a:spcBef>
              <a:buClr>
                <a:srgbClr val="2E8D55"/>
              </a:buClr>
              <a:buFont typeface=".Hiragino Kaku Gothic Interface W3"/>
              <a:buChar char="◉"/>
            </a:pPr>
            <a:r>
              <a:rPr lang="en-US" sz="5000" b="1" dirty="0">
                <a:solidFill>
                  <a:schemeClr val="tx2"/>
                </a:solidFill>
                <a:latin typeface="+mn-lt"/>
                <a:ea typeface="+mn-ea"/>
                <a:cs typeface="+mn-cs"/>
              </a:rPr>
              <a:t>Upsets, leaks and spills</a:t>
            </a:r>
          </a:p>
          <a:p>
            <a:pPr marL="342900" indent="-342900" defTabSz="457200">
              <a:lnSpc>
                <a:spcPct val="140000"/>
              </a:lnSpc>
              <a:spcBef>
                <a:spcPct val="20000"/>
              </a:spcBef>
              <a:buClr>
                <a:srgbClr val="2E8D55"/>
              </a:buClr>
              <a:buFont typeface=".Hiragino Kaku Gothic Interface W3"/>
              <a:buChar char="◉"/>
            </a:pPr>
            <a:r>
              <a:rPr lang="en-US" sz="5000" b="1" dirty="0">
                <a:solidFill>
                  <a:schemeClr val="tx2"/>
                </a:solidFill>
                <a:latin typeface="+mn-lt"/>
                <a:ea typeface="+mn-ea"/>
                <a:cs typeface="+mn-cs"/>
              </a:rPr>
              <a:t>Weather</a:t>
            </a:r>
          </a:p>
          <a:p>
            <a:endParaRPr lang="en-US" sz="5200" dirty="0"/>
          </a:p>
        </p:txBody>
      </p:sp>
    </p:spTree>
    <p:extLst>
      <p:ext uri="{BB962C8B-B14F-4D97-AF65-F5344CB8AC3E}">
        <p14:creationId xmlns:p14="http://schemas.microsoft.com/office/powerpoint/2010/main" val="1724062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3D7985AA-ACA5-4244-8382-3B6D6C2F812E}"/>
              </a:ext>
            </a:extLst>
          </p:cNvPr>
          <p:cNvSpPr txBox="1">
            <a:spLocks noChangeArrowheads="1"/>
          </p:cNvSpPr>
          <p:nvPr/>
        </p:nvSpPr>
        <p:spPr>
          <a:xfrm>
            <a:off x="3197225" y="3962400"/>
            <a:ext cx="17983200" cy="2286000"/>
          </a:xfrm>
          <a:prstGeom prst="rect">
            <a:avLst/>
          </a:prstGeom>
        </p:spPr>
        <p:txBody>
          <a:bodyPr/>
          <a:lstStyle>
            <a:lvl1pPr algn="l" rtl="0" eaLnBrk="0" fontAlgn="base" hangingPunct="0">
              <a:lnSpc>
                <a:spcPct val="85000"/>
              </a:lnSpc>
              <a:spcBef>
                <a:spcPct val="0"/>
              </a:spcBef>
              <a:spcAft>
                <a:spcPct val="0"/>
              </a:spcAft>
              <a:defRPr sz="3600" b="1">
                <a:solidFill>
                  <a:schemeClr val="tx2"/>
                </a:solidFill>
                <a:latin typeface="+mj-lt"/>
                <a:ea typeface="+mj-ea"/>
                <a:cs typeface="+mj-cs"/>
              </a:defRPr>
            </a:lvl1pPr>
            <a:lvl2pPr algn="l" rtl="0" eaLnBrk="0" fontAlgn="base" hangingPunct="0">
              <a:lnSpc>
                <a:spcPct val="85000"/>
              </a:lnSpc>
              <a:spcBef>
                <a:spcPct val="0"/>
              </a:spcBef>
              <a:spcAft>
                <a:spcPct val="0"/>
              </a:spcAft>
              <a:defRPr sz="3600" b="1">
                <a:solidFill>
                  <a:schemeClr val="tx2"/>
                </a:solidFill>
                <a:latin typeface="Arial" charset="0"/>
              </a:defRPr>
            </a:lvl2pPr>
            <a:lvl3pPr algn="l" rtl="0" eaLnBrk="0" fontAlgn="base" hangingPunct="0">
              <a:lnSpc>
                <a:spcPct val="85000"/>
              </a:lnSpc>
              <a:spcBef>
                <a:spcPct val="0"/>
              </a:spcBef>
              <a:spcAft>
                <a:spcPct val="0"/>
              </a:spcAft>
              <a:defRPr sz="3600" b="1">
                <a:solidFill>
                  <a:schemeClr val="tx2"/>
                </a:solidFill>
                <a:latin typeface="Arial" charset="0"/>
              </a:defRPr>
            </a:lvl3pPr>
            <a:lvl4pPr algn="l" rtl="0" eaLnBrk="0" fontAlgn="base" hangingPunct="0">
              <a:lnSpc>
                <a:spcPct val="85000"/>
              </a:lnSpc>
              <a:spcBef>
                <a:spcPct val="0"/>
              </a:spcBef>
              <a:spcAft>
                <a:spcPct val="0"/>
              </a:spcAft>
              <a:defRPr sz="3600" b="1">
                <a:solidFill>
                  <a:schemeClr val="tx2"/>
                </a:solidFill>
                <a:latin typeface="Arial" charset="0"/>
              </a:defRPr>
            </a:lvl4pPr>
            <a:lvl5pPr algn="l" rtl="0" eaLnBrk="0" fontAlgn="base" hangingPunct="0">
              <a:lnSpc>
                <a:spcPct val="85000"/>
              </a:lnSpc>
              <a:spcBef>
                <a:spcPct val="0"/>
              </a:spcBef>
              <a:spcAft>
                <a:spcPct val="0"/>
              </a:spcAft>
              <a:defRPr sz="3600" b="1">
                <a:solidFill>
                  <a:schemeClr val="tx2"/>
                </a:solidFill>
                <a:latin typeface="Arial" charset="0"/>
              </a:defRPr>
            </a:lvl5pPr>
            <a:lvl6pPr marL="457200" algn="l" rtl="0" fontAlgn="base">
              <a:lnSpc>
                <a:spcPct val="85000"/>
              </a:lnSpc>
              <a:spcBef>
                <a:spcPct val="0"/>
              </a:spcBef>
              <a:spcAft>
                <a:spcPct val="0"/>
              </a:spcAft>
              <a:defRPr sz="3600" b="1">
                <a:solidFill>
                  <a:schemeClr val="tx2"/>
                </a:solidFill>
                <a:latin typeface="Arial" charset="0"/>
              </a:defRPr>
            </a:lvl6pPr>
            <a:lvl7pPr marL="914400" algn="l" rtl="0" fontAlgn="base">
              <a:lnSpc>
                <a:spcPct val="85000"/>
              </a:lnSpc>
              <a:spcBef>
                <a:spcPct val="0"/>
              </a:spcBef>
              <a:spcAft>
                <a:spcPct val="0"/>
              </a:spcAft>
              <a:defRPr sz="3600" b="1">
                <a:solidFill>
                  <a:schemeClr val="tx2"/>
                </a:solidFill>
                <a:latin typeface="Arial" charset="0"/>
              </a:defRPr>
            </a:lvl7pPr>
            <a:lvl8pPr marL="1371600" algn="l" rtl="0" fontAlgn="base">
              <a:lnSpc>
                <a:spcPct val="85000"/>
              </a:lnSpc>
              <a:spcBef>
                <a:spcPct val="0"/>
              </a:spcBef>
              <a:spcAft>
                <a:spcPct val="0"/>
              </a:spcAft>
              <a:defRPr sz="3600" b="1">
                <a:solidFill>
                  <a:schemeClr val="tx2"/>
                </a:solidFill>
                <a:latin typeface="Arial" charset="0"/>
              </a:defRPr>
            </a:lvl8pPr>
            <a:lvl9pPr marL="1828800" algn="l" rtl="0" fontAlgn="base">
              <a:lnSpc>
                <a:spcPct val="85000"/>
              </a:lnSpc>
              <a:spcBef>
                <a:spcPct val="0"/>
              </a:spcBef>
              <a:spcAft>
                <a:spcPct val="0"/>
              </a:spcAft>
              <a:defRPr sz="3600" b="1">
                <a:solidFill>
                  <a:schemeClr val="tx2"/>
                </a:solidFill>
                <a:latin typeface="Arial" charset="0"/>
              </a:defRPr>
            </a:lvl9pPr>
          </a:lstStyle>
          <a:p>
            <a:pPr algn="ctr"/>
            <a:r>
              <a:rPr lang="en-US" sz="9600" kern="0" dirty="0">
                <a:latin typeface="+mn-lt"/>
              </a:rPr>
              <a:t>Emissions and Air Monitoring Acronyms and Terms</a:t>
            </a:r>
          </a:p>
        </p:txBody>
      </p:sp>
    </p:spTree>
    <p:extLst>
      <p:ext uri="{BB962C8B-B14F-4D97-AF65-F5344CB8AC3E}">
        <p14:creationId xmlns:p14="http://schemas.microsoft.com/office/powerpoint/2010/main" val="4217726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extBox 454">
            <a:extLst>
              <a:ext uri="{FF2B5EF4-FFF2-40B4-BE49-F238E27FC236}">
                <a16:creationId xmlns:a16="http://schemas.microsoft.com/office/drawing/2014/main" id="{7C255A5E-C12F-28DD-98C0-8A974F8017C5}"/>
              </a:ext>
            </a:extLst>
          </p:cNvPr>
          <p:cNvSpPr txBox="1"/>
          <p:nvPr/>
        </p:nvSpPr>
        <p:spPr>
          <a:xfrm>
            <a:off x="957584" y="617831"/>
            <a:ext cx="22761397" cy="1297791"/>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8800" spc="-330" dirty="0">
                <a:latin typeface="+mn-lt"/>
                <a:cs typeface="Poppins" panose="00000500000000000000" pitchFamily="2" charset="0"/>
              </a:rPr>
              <a:t>Common Acronyms</a:t>
            </a:r>
          </a:p>
        </p:txBody>
      </p:sp>
      <p:sp>
        <p:nvSpPr>
          <p:cNvPr id="8" name="Triangle 7">
            <a:extLst>
              <a:ext uri="{FF2B5EF4-FFF2-40B4-BE49-F238E27FC236}">
                <a16:creationId xmlns:a16="http://schemas.microsoft.com/office/drawing/2014/main" id="{74899EF9-DEE1-B7ED-1F33-C172BEB7FD33}"/>
              </a:ext>
            </a:extLst>
          </p:cNvPr>
          <p:cNvSpPr/>
          <p:nvPr/>
        </p:nvSpPr>
        <p:spPr>
          <a:xfrm>
            <a:off x="957584" y="11510484"/>
            <a:ext cx="1096001" cy="1396683"/>
          </a:xfrm>
          <a:prstGeom prst="triangl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1">
            <a:extLst>
              <a:ext uri="{FF2B5EF4-FFF2-40B4-BE49-F238E27FC236}">
                <a16:creationId xmlns:a16="http://schemas.microsoft.com/office/drawing/2014/main" id="{00000000-0008-0000-0700-000005000000}"/>
              </a:ext>
            </a:extLst>
          </p:cNvPr>
          <p:cNvSpPr txBox="1"/>
          <p:nvPr/>
        </p:nvSpPr>
        <p:spPr>
          <a:xfrm>
            <a:off x="927719" y="4121250"/>
            <a:ext cx="1778800" cy="423031"/>
          </a:xfrm>
          <a:prstGeom prst="rect">
            <a:avLst/>
          </a:prstGeom>
          <a:noFill/>
          <a:ln w="6350" cmpd="sng">
            <a:noFill/>
          </a:ln>
        </p:spPr>
        <p:style>
          <a:lnRef idx="2">
            <a:schemeClr val="dk1"/>
          </a:lnRef>
          <a:fillRef idx="1">
            <a:schemeClr val="lt1"/>
          </a:fillRef>
          <a:effectRef idx="0">
            <a:schemeClr val="dk1"/>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600" b="1" dirty="0">
                <a:solidFill>
                  <a:schemeClr val="bg1"/>
                </a:solidFill>
                <a:cs typeface="Arial"/>
              </a:rPr>
              <a:t>Pounds</a:t>
            </a:r>
            <a:endParaRPr lang="en-US" sz="3600" b="0" dirty="0">
              <a:solidFill>
                <a:schemeClr val="bg1"/>
              </a:solidFill>
              <a:cs typeface="Arial"/>
            </a:endParaRPr>
          </a:p>
        </p:txBody>
      </p:sp>
      <p:sp>
        <p:nvSpPr>
          <p:cNvPr id="3" name="Content Placeholder 2">
            <a:extLst>
              <a:ext uri="{FF2B5EF4-FFF2-40B4-BE49-F238E27FC236}">
                <a16:creationId xmlns:a16="http://schemas.microsoft.com/office/drawing/2014/main" id="{E872CC59-F6B3-6F5E-C2B1-02F32AD5BEC1}"/>
              </a:ext>
            </a:extLst>
          </p:cNvPr>
          <p:cNvSpPr txBox="1">
            <a:spLocks/>
          </p:cNvSpPr>
          <p:nvPr/>
        </p:nvSpPr>
        <p:spPr>
          <a:xfrm>
            <a:off x="664344" y="4121250"/>
            <a:ext cx="10217015" cy="76449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solidFill>
                <a:schemeClr val="tx2"/>
              </a:solidFill>
            </a:endParaRPr>
          </a:p>
          <a:p>
            <a:endParaRPr lang="en-US" sz="2400" dirty="0"/>
          </a:p>
        </p:txBody>
      </p:sp>
      <p:sp>
        <p:nvSpPr>
          <p:cNvPr id="19" name="Content Placeholder 2">
            <a:extLst>
              <a:ext uri="{FF2B5EF4-FFF2-40B4-BE49-F238E27FC236}">
                <a16:creationId xmlns:a16="http://schemas.microsoft.com/office/drawing/2014/main" id="{44F3C705-2D3F-5BA6-3BCA-EE036A9C52AB}"/>
              </a:ext>
            </a:extLst>
          </p:cNvPr>
          <p:cNvSpPr txBox="1">
            <a:spLocks/>
          </p:cNvSpPr>
          <p:nvPr/>
        </p:nvSpPr>
        <p:spPr>
          <a:xfrm>
            <a:off x="388460" y="3151263"/>
            <a:ext cx="12999296" cy="301507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5280"/>
              </a:lnSpc>
              <a:spcAft>
                <a:spcPts val="1500"/>
              </a:spcAft>
              <a:buClr>
                <a:srgbClr val="6D55B2"/>
              </a:buClr>
              <a:buFont typeface=".Hiragino Kaku Gothic Interface W3"/>
              <a:buChar char="◉"/>
            </a:pPr>
            <a:r>
              <a:rPr lang="en-US" sz="4000" b="1" dirty="0">
                <a:solidFill>
                  <a:schemeClr val="tx2"/>
                </a:solidFill>
              </a:rPr>
              <a:t>EPA – US Environmental Protection Agency</a:t>
            </a:r>
          </a:p>
          <a:p>
            <a:pPr>
              <a:lnSpc>
                <a:spcPts val="5280"/>
              </a:lnSpc>
              <a:spcAft>
                <a:spcPts val="1500"/>
              </a:spcAft>
              <a:buClr>
                <a:srgbClr val="6D55B2"/>
              </a:buClr>
              <a:buFont typeface=".Hiragino Kaku Gothic Interface W3"/>
              <a:buChar char="◉"/>
            </a:pPr>
            <a:r>
              <a:rPr lang="en-US" sz="4000" b="1" dirty="0">
                <a:solidFill>
                  <a:schemeClr val="tx2"/>
                </a:solidFill>
              </a:rPr>
              <a:t>TCEQ – Texas Commission on Environmental Quality</a:t>
            </a:r>
          </a:p>
          <a:p>
            <a:pPr marL="0" lvl="1" indent="0">
              <a:buClr>
                <a:srgbClr val="6C56B2"/>
              </a:buClr>
              <a:buNone/>
            </a:pPr>
            <a:endParaRPr lang="en-US" sz="5400" b="1" dirty="0">
              <a:solidFill>
                <a:schemeClr val="tx2"/>
              </a:solidFill>
            </a:endParaRPr>
          </a:p>
          <a:p>
            <a:endParaRPr lang="en-US" sz="2400" dirty="0"/>
          </a:p>
        </p:txBody>
      </p:sp>
      <p:grpSp>
        <p:nvGrpSpPr>
          <p:cNvPr id="6" name="Group 5">
            <a:extLst>
              <a:ext uri="{FF2B5EF4-FFF2-40B4-BE49-F238E27FC236}">
                <a16:creationId xmlns:a16="http://schemas.microsoft.com/office/drawing/2014/main" id="{071BC7D9-C44A-49FF-2D68-DB6DD7502BCF}"/>
              </a:ext>
            </a:extLst>
          </p:cNvPr>
          <p:cNvGrpSpPr/>
          <p:nvPr/>
        </p:nvGrpSpPr>
        <p:grpSpPr>
          <a:xfrm>
            <a:off x="388460" y="2068815"/>
            <a:ext cx="11709757" cy="981812"/>
            <a:chOff x="1507005" y="6809319"/>
            <a:chExt cx="13364214" cy="1043547"/>
          </a:xfrm>
        </p:grpSpPr>
        <p:sp>
          <p:nvSpPr>
            <p:cNvPr id="7" name="Rounded Rectangle 6">
              <a:extLst>
                <a:ext uri="{FF2B5EF4-FFF2-40B4-BE49-F238E27FC236}">
                  <a16:creationId xmlns:a16="http://schemas.microsoft.com/office/drawing/2014/main" id="{8A25A957-5A8E-2A3C-2365-2B39B97C8B3E}"/>
                </a:ext>
              </a:extLst>
            </p:cNvPr>
            <p:cNvSpPr/>
            <p:nvPr/>
          </p:nvSpPr>
          <p:spPr>
            <a:xfrm>
              <a:off x="1507007" y="6809319"/>
              <a:ext cx="13364212" cy="1043547"/>
            </a:xfrm>
            <a:prstGeom prst="roundRect">
              <a:avLst>
                <a:gd name="adj" fmla="val 10942"/>
              </a:avLst>
            </a:prstGeom>
            <a:solidFill>
              <a:srgbClr val="1C99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 name="TextBox 8">
              <a:extLst>
                <a:ext uri="{FF2B5EF4-FFF2-40B4-BE49-F238E27FC236}">
                  <a16:creationId xmlns:a16="http://schemas.microsoft.com/office/drawing/2014/main" id="{9DC226AD-CB20-BA89-9A83-EAF5D960B564}"/>
                </a:ext>
              </a:extLst>
            </p:cNvPr>
            <p:cNvSpPr txBox="1"/>
            <p:nvPr/>
          </p:nvSpPr>
          <p:spPr>
            <a:xfrm>
              <a:off x="1507005" y="6841521"/>
              <a:ext cx="13364214" cy="866314"/>
            </a:xfrm>
            <a:prstGeom prst="rect">
              <a:avLst/>
            </a:prstGeom>
            <a:noFill/>
          </p:spPr>
          <p:txBody>
            <a:bodyPr wrap="square" rtlCol="0" anchor="ctr" anchorCtr="0">
              <a:noAutofit/>
            </a:bodyPr>
            <a:lstStyle/>
            <a:p>
              <a:pPr algn="ctr"/>
              <a:r>
                <a:rPr lang="en-US" sz="6000" b="1" spc="-30" dirty="0">
                  <a:solidFill>
                    <a:schemeClr val="bg1"/>
                  </a:solidFill>
                  <a:cs typeface="Poppins" panose="00000500000000000000" pitchFamily="2" charset="0"/>
                </a:rPr>
                <a:t>Agencies</a:t>
              </a:r>
            </a:p>
          </p:txBody>
        </p:sp>
      </p:grpSp>
      <p:sp>
        <p:nvSpPr>
          <p:cNvPr id="13" name="Content Placeholder 2">
            <a:extLst>
              <a:ext uri="{FF2B5EF4-FFF2-40B4-BE49-F238E27FC236}">
                <a16:creationId xmlns:a16="http://schemas.microsoft.com/office/drawing/2014/main" id="{46166870-2FA3-0B34-1BCD-72BF7526931A}"/>
              </a:ext>
            </a:extLst>
          </p:cNvPr>
          <p:cNvSpPr txBox="1">
            <a:spLocks/>
          </p:cNvSpPr>
          <p:nvPr/>
        </p:nvSpPr>
        <p:spPr>
          <a:xfrm>
            <a:off x="12391456" y="2954010"/>
            <a:ext cx="11986194" cy="1053220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Clr>
                <a:schemeClr val="accent4"/>
              </a:buClr>
              <a:buFont typeface=".Hiragino Kaku Gothic Interface W3"/>
              <a:buChar char="◉"/>
            </a:pPr>
            <a:r>
              <a:rPr lang="en-US" sz="4000" b="1" dirty="0">
                <a:solidFill>
                  <a:schemeClr val="tx2"/>
                </a:solidFill>
              </a:rPr>
              <a:t>NOx –Nitrogen Oxides</a:t>
            </a:r>
          </a:p>
          <a:p>
            <a:pPr>
              <a:lnSpc>
                <a:spcPct val="150000"/>
              </a:lnSpc>
              <a:buClr>
                <a:schemeClr val="accent4"/>
              </a:buClr>
              <a:buFont typeface=".Hiragino Kaku Gothic Interface W3"/>
              <a:buChar char="◉"/>
            </a:pPr>
            <a:r>
              <a:rPr lang="en-US" sz="4000" b="1" dirty="0">
                <a:solidFill>
                  <a:schemeClr val="tx2"/>
                </a:solidFill>
              </a:rPr>
              <a:t>VOCs – Volatile Organic Compounds</a:t>
            </a:r>
          </a:p>
          <a:p>
            <a:pPr>
              <a:lnSpc>
                <a:spcPct val="150000"/>
              </a:lnSpc>
              <a:buClr>
                <a:schemeClr val="accent4"/>
              </a:buClr>
              <a:buFont typeface=".Hiragino Kaku Gothic Interface W3"/>
              <a:buChar char="◉"/>
            </a:pPr>
            <a:r>
              <a:rPr lang="en-US" sz="4000" b="1" dirty="0">
                <a:solidFill>
                  <a:schemeClr val="tx2"/>
                </a:solidFill>
              </a:rPr>
              <a:t>HRVOC – Highly Reactive Volatile Organic Compounds</a:t>
            </a:r>
          </a:p>
          <a:p>
            <a:pPr>
              <a:lnSpc>
                <a:spcPct val="150000"/>
              </a:lnSpc>
              <a:buClr>
                <a:schemeClr val="accent4"/>
              </a:buClr>
              <a:buFont typeface=".Hiragino Kaku Gothic Interface W3"/>
              <a:buChar char="◉"/>
            </a:pPr>
            <a:r>
              <a:rPr lang="en-US" sz="4000" b="1" dirty="0" err="1">
                <a:solidFill>
                  <a:schemeClr val="tx2"/>
                </a:solidFill>
              </a:rPr>
              <a:t>SOx</a:t>
            </a:r>
            <a:r>
              <a:rPr lang="en-US" sz="4000" b="1" dirty="0">
                <a:solidFill>
                  <a:schemeClr val="tx2"/>
                </a:solidFill>
              </a:rPr>
              <a:t> –Sulfur Oxides</a:t>
            </a:r>
          </a:p>
          <a:p>
            <a:pPr>
              <a:lnSpc>
                <a:spcPct val="150000"/>
              </a:lnSpc>
              <a:buClr>
                <a:schemeClr val="accent4"/>
              </a:buClr>
              <a:buFont typeface=".Hiragino Kaku Gothic Interface W3"/>
              <a:buChar char="◉"/>
            </a:pPr>
            <a:r>
              <a:rPr lang="en-US" sz="4000" b="1" dirty="0">
                <a:solidFill>
                  <a:schemeClr val="tx2"/>
                </a:solidFill>
              </a:rPr>
              <a:t>TSP – Total Suspended Particulates</a:t>
            </a:r>
          </a:p>
          <a:p>
            <a:pPr>
              <a:lnSpc>
                <a:spcPct val="150000"/>
              </a:lnSpc>
              <a:buClr>
                <a:schemeClr val="accent4"/>
              </a:buClr>
              <a:buFont typeface=".Hiragino Kaku Gothic Interface W3"/>
              <a:buChar char="◉"/>
            </a:pPr>
            <a:r>
              <a:rPr lang="en-US" sz="4000" b="1" dirty="0">
                <a:solidFill>
                  <a:schemeClr val="tx2"/>
                </a:solidFill>
              </a:rPr>
              <a:t>CO – Carbon monoxide</a:t>
            </a:r>
          </a:p>
          <a:p>
            <a:pPr marL="342900" lvl="1" indent="-342900">
              <a:buClr>
                <a:srgbClr val="6C56B2"/>
              </a:buClr>
              <a:buFont typeface=".Hiragino Kaku Gothic Interface W3"/>
              <a:buChar char="◉"/>
            </a:pPr>
            <a:endParaRPr lang="en-US" sz="5400" b="1" dirty="0">
              <a:solidFill>
                <a:schemeClr val="tx2"/>
              </a:solidFill>
            </a:endParaRPr>
          </a:p>
          <a:p>
            <a:endParaRPr lang="en-US" sz="2400" dirty="0"/>
          </a:p>
        </p:txBody>
      </p:sp>
      <p:grpSp>
        <p:nvGrpSpPr>
          <p:cNvPr id="14" name="Group 13">
            <a:extLst>
              <a:ext uri="{FF2B5EF4-FFF2-40B4-BE49-F238E27FC236}">
                <a16:creationId xmlns:a16="http://schemas.microsoft.com/office/drawing/2014/main" id="{F0C91E50-9A6A-48B5-A456-33C1D9E8B739}"/>
              </a:ext>
            </a:extLst>
          </p:cNvPr>
          <p:cNvGrpSpPr/>
          <p:nvPr/>
        </p:nvGrpSpPr>
        <p:grpSpPr>
          <a:xfrm>
            <a:off x="12279435" y="2068815"/>
            <a:ext cx="11709757" cy="981812"/>
            <a:chOff x="1507005" y="6809319"/>
            <a:chExt cx="13364214" cy="1043547"/>
          </a:xfrm>
        </p:grpSpPr>
        <p:sp>
          <p:nvSpPr>
            <p:cNvPr id="15" name="Rounded Rectangle 14">
              <a:extLst>
                <a:ext uri="{FF2B5EF4-FFF2-40B4-BE49-F238E27FC236}">
                  <a16:creationId xmlns:a16="http://schemas.microsoft.com/office/drawing/2014/main" id="{67C8A9A6-5816-9188-A1FE-D71527FF292A}"/>
                </a:ext>
              </a:extLst>
            </p:cNvPr>
            <p:cNvSpPr/>
            <p:nvPr/>
          </p:nvSpPr>
          <p:spPr>
            <a:xfrm>
              <a:off x="1507007" y="6809319"/>
              <a:ext cx="13364212" cy="1043547"/>
            </a:xfrm>
            <a:prstGeom prst="roundRect">
              <a:avLst>
                <a:gd name="adj" fmla="val 10942"/>
              </a:avLst>
            </a:prstGeom>
            <a:solidFill>
              <a:srgbClr val="1C99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6" name="TextBox 15">
              <a:extLst>
                <a:ext uri="{FF2B5EF4-FFF2-40B4-BE49-F238E27FC236}">
                  <a16:creationId xmlns:a16="http://schemas.microsoft.com/office/drawing/2014/main" id="{BA499DD0-F13F-B155-8EE6-430EDEFF8B32}"/>
                </a:ext>
              </a:extLst>
            </p:cNvPr>
            <p:cNvSpPr txBox="1"/>
            <p:nvPr/>
          </p:nvSpPr>
          <p:spPr>
            <a:xfrm>
              <a:off x="1507005" y="6841521"/>
              <a:ext cx="13364214" cy="866314"/>
            </a:xfrm>
            <a:prstGeom prst="rect">
              <a:avLst/>
            </a:prstGeom>
            <a:noFill/>
          </p:spPr>
          <p:txBody>
            <a:bodyPr wrap="square" rtlCol="0" anchor="ctr" anchorCtr="0">
              <a:noAutofit/>
            </a:bodyPr>
            <a:lstStyle/>
            <a:p>
              <a:pPr algn="ctr"/>
              <a:r>
                <a:rPr lang="en-US" sz="6000" b="1" spc="-30" dirty="0">
                  <a:solidFill>
                    <a:schemeClr val="bg1"/>
                  </a:solidFill>
                  <a:cs typeface="Poppins" panose="00000500000000000000" pitchFamily="2" charset="0"/>
                </a:rPr>
                <a:t>Criteria Pollutants/ Precursors</a:t>
              </a:r>
            </a:p>
          </p:txBody>
        </p:sp>
      </p:grpSp>
      <p:grpSp>
        <p:nvGrpSpPr>
          <p:cNvPr id="17" name="Group 16">
            <a:extLst>
              <a:ext uri="{FF2B5EF4-FFF2-40B4-BE49-F238E27FC236}">
                <a16:creationId xmlns:a16="http://schemas.microsoft.com/office/drawing/2014/main" id="{49819EE3-7200-FE5B-4C7F-76977FCD62DA}"/>
              </a:ext>
            </a:extLst>
          </p:cNvPr>
          <p:cNvGrpSpPr/>
          <p:nvPr/>
        </p:nvGrpSpPr>
        <p:grpSpPr>
          <a:xfrm>
            <a:off x="388460" y="5252803"/>
            <a:ext cx="11709757" cy="981812"/>
            <a:chOff x="1507005" y="6809319"/>
            <a:chExt cx="13364214" cy="1043547"/>
          </a:xfrm>
          <a:solidFill>
            <a:srgbClr val="1C997B"/>
          </a:solidFill>
        </p:grpSpPr>
        <p:sp>
          <p:nvSpPr>
            <p:cNvPr id="18" name="Rounded Rectangle 17">
              <a:extLst>
                <a:ext uri="{FF2B5EF4-FFF2-40B4-BE49-F238E27FC236}">
                  <a16:creationId xmlns:a16="http://schemas.microsoft.com/office/drawing/2014/main" id="{4350AD80-4455-7A55-D56E-60909E580579}"/>
                </a:ext>
              </a:extLst>
            </p:cNvPr>
            <p:cNvSpPr/>
            <p:nvPr/>
          </p:nvSpPr>
          <p:spPr>
            <a:xfrm>
              <a:off x="1507007" y="6809319"/>
              <a:ext cx="13364212" cy="1043547"/>
            </a:xfrm>
            <a:prstGeom prst="roundRect">
              <a:avLst>
                <a:gd name="adj" fmla="val 10942"/>
              </a:avLst>
            </a:pr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0" name="TextBox 19">
              <a:extLst>
                <a:ext uri="{FF2B5EF4-FFF2-40B4-BE49-F238E27FC236}">
                  <a16:creationId xmlns:a16="http://schemas.microsoft.com/office/drawing/2014/main" id="{FC55D245-D658-226D-7928-1A1E784E5DE9}"/>
                </a:ext>
              </a:extLst>
            </p:cNvPr>
            <p:cNvSpPr txBox="1"/>
            <p:nvPr/>
          </p:nvSpPr>
          <p:spPr>
            <a:xfrm>
              <a:off x="1507005" y="6841521"/>
              <a:ext cx="13364214" cy="866314"/>
            </a:xfrm>
            <a:prstGeom prst="rect">
              <a:avLst/>
            </a:prstGeom>
            <a:grpFill/>
          </p:spPr>
          <p:txBody>
            <a:bodyPr wrap="square" rtlCol="0" anchor="ctr" anchorCtr="0">
              <a:noAutofit/>
            </a:bodyPr>
            <a:lstStyle/>
            <a:p>
              <a:pPr algn="ctr"/>
              <a:r>
                <a:rPr lang="en-US" sz="6000" b="1" spc="-30" dirty="0">
                  <a:solidFill>
                    <a:schemeClr val="bg1"/>
                  </a:solidFill>
                  <a:cs typeface="Poppins" panose="00000500000000000000" pitchFamily="2" charset="0"/>
                </a:rPr>
                <a:t>Inventories</a:t>
              </a:r>
            </a:p>
          </p:txBody>
        </p:sp>
      </p:grpSp>
      <p:sp>
        <p:nvSpPr>
          <p:cNvPr id="22" name="TextBox 21">
            <a:extLst>
              <a:ext uri="{FF2B5EF4-FFF2-40B4-BE49-F238E27FC236}">
                <a16:creationId xmlns:a16="http://schemas.microsoft.com/office/drawing/2014/main" id="{0AB9BDA0-B40E-D9E4-AE92-CF07508851C5}"/>
              </a:ext>
            </a:extLst>
          </p:cNvPr>
          <p:cNvSpPr txBox="1"/>
          <p:nvPr/>
        </p:nvSpPr>
        <p:spPr>
          <a:xfrm>
            <a:off x="388460" y="6161310"/>
            <a:ext cx="13610492" cy="1843582"/>
          </a:xfrm>
          <a:prstGeom prst="rect">
            <a:avLst/>
          </a:prstGeom>
          <a:noFill/>
        </p:spPr>
        <p:txBody>
          <a:bodyPr wrap="square">
            <a:spAutoFit/>
          </a:bodyPr>
          <a:lstStyle/>
          <a:p>
            <a:pPr>
              <a:lnSpc>
                <a:spcPct val="150000"/>
              </a:lnSpc>
              <a:buClr>
                <a:schemeClr val="accent4"/>
              </a:buClr>
              <a:buFont typeface=".Hiragino Kaku Gothic Interface W3"/>
              <a:buChar char="◉"/>
            </a:pPr>
            <a:r>
              <a:rPr lang="en-US" sz="4000" b="1" dirty="0">
                <a:solidFill>
                  <a:schemeClr val="tx2"/>
                </a:solidFill>
              </a:rPr>
              <a:t>EI – TCEQ Air Emissions Inventory </a:t>
            </a:r>
          </a:p>
          <a:p>
            <a:pPr>
              <a:lnSpc>
                <a:spcPct val="150000"/>
              </a:lnSpc>
              <a:buClr>
                <a:schemeClr val="accent4"/>
              </a:buClr>
              <a:buFont typeface=".Hiragino Kaku Gothic Interface W3"/>
              <a:buChar char="◉"/>
            </a:pPr>
            <a:r>
              <a:rPr lang="en-US" sz="4000" b="1" dirty="0">
                <a:solidFill>
                  <a:schemeClr val="tx2"/>
                </a:solidFill>
              </a:rPr>
              <a:t>TRI – EPA Toxics Release Inventory</a:t>
            </a:r>
          </a:p>
        </p:txBody>
      </p:sp>
      <p:grpSp>
        <p:nvGrpSpPr>
          <p:cNvPr id="23" name="Group 22">
            <a:extLst>
              <a:ext uri="{FF2B5EF4-FFF2-40B4-BE49-F238E27FC236}">
                <a16:creationId xmlns:a16="http://schemas.microsoft.com/office/drawing/2014/main" id="{1DC08002-0FCC-32BD-2CC6-5D2E572E2F46}"/>
              </a:ext>
            </a:extLst>
          </p:cNvPr>
          <p:cNvGrpSpPr/>
          <p:nvPr/>
        </p:nvGrpSpPr>
        <p:grpSpPr>
          <a:xfrm>
            <a:off x="388459" y="8172033"/>
            <a:ext cx="11709757" cy="981812"/>
            <a:chOff x="1507005" y="6809319"/>
            <a:chExt cx="13364214" cy="1043547"/>
          </a:xfrm>
          <a:solidFill>
            <a:srgbClr val="1C997B"/>
          </a:solidFill>
        </p:grpSpPr>
        <p:sp>
          <p:nvSpPr>
            <p:cNvPr id="24" name="Rounded Rectangle 23">
              <a:extLst>
                <a:ext uri="{FF2B5EF4-FFF2-40B4-BE49-F238E27FC236}">
                  <a16:creationId xmlns:a16="http://schemas.microsoft.com/office/drawing/2014/main" id="{226FE7A7-825D-0147-D92C-CC7CEAAA56CA}"/>
                </a:ext>
              </a:extLst>
            </p:cNvPr>
            <p:cNvSpPr/>
            <p:nvPr/>
          </p:nvSpPr>
          <p:spPr>
            <a:xfrm>
              <a:off x="1507007" y="6809319"/>
              <a:ext cx="13364212" cy="1043547"/>
            </a:xfrm>
            <a:prstGeom prst="roundRect">
              <a:avLst>
                <a:gd name="adj" fmla="val 10942"/>
              </a:avLst>
            </a:pr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5" name="TextBox 24">
              <a:extLst>
                <a:ext uri="{FF2B5EF4-FFF2-40B4-BE49-F238E27FC236}">
                  <a16:creationId xmlns:a16="http://schemas.microsoft.com/office/drawing/2014/main" id="{4D0E00E1-BB08-2E07-CCDD-06E87A910864}"/>
                </a:ext>
              </a:extLst>
            </p:cNvPr>
            <p:cNvSpPr txBox="1"/>
            <p:nvPr/>
          </p:nvSpPr>
          <p:spPr>
            <a:xfrm>
              <a:off x="1507005" y="6841521"/>
              <a:ext cx="13364214" cy="866314"/>
            </a:xfrm>
            <a:prstGeom prst="rect">
              <a:avLst/>
            </a:prstGeom>
            <a:grpFill/>
          </p:spPr>
          <p:txBody>
            <a:bodyPr wrap="square" rtlCol="0" anchor="ctr" anchorCtr="0">
              <a:noAutofit/>
            </a:bodyPr>
            <a:lstStyle/>
            <a:p>
              <a:pPr algn="ctr"/>
              <a:r>
                <a:rPr lang="en-US" sz="6000" b="1" spc="-30" dirty="0">
                  <a:solidFill>
                    <a:schemeClr val="bg1"/>
                  </a:solidFill>
                  <a:cs typeface="Poppins" panose="00000500000000000000" pitchFamily="2" charset="0"/>
                </a:rPr>
                <a:t>Other</a:t>
              </a:r>
            </a:p>
          </p:txBody>
        </p:sp>
      </p:grpSp>
      <p:sp>
        <p:nvSpPr>
          <p:cNvPr id="26" name="TextBox 25">
            <a:extLst>
              <a:ext uri="{FF2B5EF4-FFF2-40B4-BE49-F238E27FC236}">
                <a16:creationId xmlns:a16="http://schemas.microsoft.com/office/drawing/2014/main" id="{CACAE765-3CAA-B49E-398F-76CC6366ED92}"/>
              </a:ext>
            </a:extLst>
          </p:cNvPr>
          <p:cNvSpPr txBox="1"/>
          <p:nvPr/>
        </p:nvSpPr>
        <p:spPr>
          <a:xfrm>
            <a:off x="388460" y="9103986"/>
            <a:ext cx="11597735" cy="3515065"/>
          </a:xfrm>
          <a:prstGeom prst="rect">
            <a:avLst/>
          </a:prstGeom>
          <a:noFill/>
        </p:spPr>
        <p:txBody>
          <a:bodyPr wrap="square">
            <a:spAutoFit/>
          </a:bodyPr>
          <a:lstStyle/>
          <a:p>
            <a:pPr>
              <a:lnSpc>
                <a:spcPct val="150000"/>
              </a:lnSpc>
              <a:buClr>
                <a:schemeClr val="accent4"/>
              </a:buClr>
              <a:buFont typeface=".Hiragino Kaku Gothic Interface W3"/>
              <a:buChar char="◉"/>
            </a:pPr>
            <a:r>
              <a:rPr lang="en-US" sz="4000" b="1" dirty="0">
                <a:solidFill>
                  <a:schemeClr val="tx2"/>
                </a:solidFill>
              </a:rPr>
              <a:t>TAR – Turnaround</a:t>
            </a:r>
          </a:p>
          <a:p>
            <a:pPr>
              <a:lnSpc>
                <a:spcPct val="150000"/>
              </a:lnSpc>
              <a:buClr>
                <a:schemeClr val="accent4"/>
              </a:buClr>
              <a:buFont typeface=".Hiragino Kaku Gothic Interface W3"/>
              <a:buChar char="◉"/>
            </a:pPr>
            <a:r>
              <a:rPr lang="en-US" sz="4000" b="1" dirty="0">
                <a:solidFill>
                  <a:schemeClr val="tx2"/>
                </a:solidFill>
              </a:rPr>
              <a:t>HYCO – Hydrogen, Carbon Monoxide  </a:t>
            </a:r>
            <a:r>
              <a:rPr lang="en-US" b="1" dirty="0">
                <a:solidFill>
                  <a:schemeClr val="tx2"/>
                </a:solidFill>
              </a:rPr>
              <a:t>(components of Syngas)</a:t>
            </a:r>
          </a:p>
          <a:p>
            <a:pPr>
              <a:lnSpc>
                <a:spcPct val="150000"/>
              </a:lnSpc>
              <a:buClr>
                <a:srgbClr val="2E8D55"/>
              </a:buClr>
            </a:pPr>
            <a:endParaRPr lang="en-US" sz="3600" b="1" dirty="0">
              <a:solidFill>
                <a:schemeClr val="tx2"/>
              </a:solidFill>
            </a:endParaRPr>
          </a:p>
        </p:txBody>
      </p:sp>
    </p:spTree>
    <p:extLst>
      <p:ext uri="{BB962C8B-B14F-4D97-AF65-F5344CB8AC3E}">
        <p14:creationId xmlns:p14="http://schemas.microsoft.com/office/powerpoint/2010/main" val="369950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0748F9-4C99-47F7-8DE7-1CFF1C23783F}"/>
              </a:ext>
            </a:extLst>
          </p:cNvPr>
          <p:cNvSpPr txBox="1"/>
          <p:nvPr/>
        </p:nvSpPr>
        <p:spPr>
          <a:xfrm>
            <a:off x="1034716" y="1989221"/>
            <a:ext cx="21368084" cy="9488110"/>
          </a:xfrm>
          <a:prstGeom prst="rect">
            <a:avLst/>
          </a:prstGeom>
          <a:noFill/>
          <a:ln>
            <a:noFill/>
          </a:ln>
        </p:spPr>
        <p:txBody>
          <a:bodyPr wrap="square" rtlCol="0">
            <a:spAutoFit/>
          </a:bodyPr>
          <a:lstStyle/>
          <a:p>
            <a:pPr marL="342900" indent="-342900" defTabSz="457200">
              <a:lnSpc>
                <a:spcPct val="120000"/>
              </a:lnSpc>
              <a:spcBef>
                <a:spcPct val="20000"/>
              </a:spcBef>
              <a:buClr>
                <a:srgbClr val="2E8D55"/>
              </a:buClr>
              <a:buFont typeface=".Hiragino Kaku Gothic Interface W3"/>
              <a:buChar char="◉"/>
            </a:pPr>
            <a:r>
              <a:rPr lang="en-US" sz="4800" b="1" spc="-30" dirty="0">
                <a:solidFill>
                  <a:schemeClr val="tx2"/>
                </a:solidFill>
              </a:rPr>
              <a:t>EI- </a:t>
            </a:r>
            <a:r>
              <a:rPr lang="en-US" sz="4800" b="1" spc="-30" dirty="0">
                <a:solidFill>
                  <a:srgbClr val="FF0000"/>
                </a:solidFill>
              </a:rPr>
              <a:t>E</a:t>
            </a:r>
            <a:r>
              <a:rPr lang="en-US" sz="4800" spc="-30" dirty="0">
                <a:solidFill>
                  <a:schemeClr val="tx2"/>
                </a:solidFill>
              </a:rPr>
              <a:t>missions </a:t>
            </a:r>
            <a:r>
              <a:rPr lang="en-US" sz="4800" b="1" spc="-30" dirty="0">
                <a:solidFill>
                  <a:srgbClr val="FF0000"/>
                </a:solidFill>
              </a:rPr>
              <a:t>I</a:t>
            </a:r>
            <a:r>
              <a:rPr lang="en-US" sz="4800" spc="-30" dirty="0">
                <a:solidFill>
                  <a:schemeClr val="tx2"/>
                </a:solidFill>
              </a:rPr>
              <a:t>nventory filed with TCEQ for all criteria pollutants (and their precursors) and hazardous air pollutants, such as benzene and 1,3-butadiene. </a:t>
            </a:r>
          </a:p>
          <a:p>
            <a:pPr marL="342900" indent="-342900" defTabSz="457200">
              <a:lnSpc>
                <a:spcPct val="120000"/>
              </a:lnSpc>
              <a:spcBef>
                <a:spcPct val="20000"/>
              </a:spcBef>
              <a:buClr>
                <a:srgbClr val="2E8D55"/>
              </a:buClr>
              <a:buFont typeface=".Hiragino Kaku Gothic Interface W3"/>
              <a:buChar char="◉"/>
            </a:pPr>
            <a:r>
              <a:rPr lang="en-US" sz="4800" b="1" spc="-30" dirty="0">
                <a:solidFill>
                  <a:schemeClr val="tx2"/>
                </a:solidFill>
              </a:rPr>
              <a:t>TRI- </a:t>
            </a:r>
            <a:r>
              <a:rPr lang="en-US" sz="4800" b="1" spc="-30" dirty="0">
                <a:solidFill>
                  <a:srgbClr val="FF0000"/>
                </a:solidFill>
              </a:rPr>
              <a:t>T</a:t>
            </a:r>
            <a:r>
              <a:rPr lang="en-US" sz="4800" spc="-30" dirty="0">
                <a:solidFill>
                  <a:schemeClr val="tx2"/>
                </a:solidFill>
              </a:rPr>
              <a:t>oxics </a:t>
            </a:r>
            <a:r>
              <a:rPr lang="en-US" sz="4800" b="1" spc="-30" dirty="0">
                <a:solidFill>
                  <a:srgbClr val="FF0000"/>
                </a:solidFill>
              </a:rPr>
              <a:t>R</a:t>
            </a:r>
            <a:r>
              <a:rPr lang="en-US" sz="4800" spc="-30" dirty="0">
                <a:solidFill>
                  <a:schemeClr val="tx2"/>
                </a:solidFill>
              </a:rPr>
              <a:t>elease </a:t>
            </a:r>
            <a:r>
              <a:rPr lang="en-US" sz="4800" b="1" spc="-30" dirty="0">
                <a:solidFill>
                  <a:srgbClr val="FF0000"/>
                </a:solidFill>
              </a:rPr>
              <a:t>I</a:t>
            </a:r>
            <a:r>
              <a:rPr lang="en-US" sz="4800" spc="-30" dirty="0">
                <a:solidFill>
                  <a:schemeClr val="tx2"/>
                </a:solidFill>
              </a:rPr>
              <a:t>nventory, filed with EPA</a:t>
            </a:r>
            <a:endParaRPr lang="en-US" sz="4800" b="1" spc="-30" dirty="0">
              <a:solidFill>
                <a:schemeClr val="tx2"/>
              </a:solidFill>
            </a:endParaRPr>
          </a:p>
          <a:p>
            <a:pPr marL="342900" indent="-342900" defTabSz="457200">
              <a:lnSpc>
                <a:spcPct val="120000"/>
              </a:lnSpc>
              <a:spcBef>
                <a:spcPct val="20000"/>
              </a:spcBef>
              <a:buClr>
                <a:srgbClr val="2E8D55"/>
              </a:buClr>
              <a:buFont typeface=".Hiragino Kaku Gothic Interface W3"/>
              <a:buChar char="◉"/>
            </a:pPr>
            <a:r>
              <a:rPr lang="en-US" sz="4800" b="1" spc="-30" dirty="0">
                <a:solidFill>
                  <a:schemeClr val="tx2"/>
                </a:solidFill>
              </a:rPr>
              <a:t>Emission: </a:t>
            </a:r>
            <a:r>
              <a:rPr lang="en-US" sz="4800" spc="-30" dirty="0">
                <a:solidFill>
                  <a:schemeClr val="tx2"/>
                </a:solidFill>
              </a:rPr>
              <a:t>Pollution discharged into the atmosphere from smokestacks, other vents, and surface areas of commercial or industrial facilities; from residential chimneys; and from motor vehicle, locomotive, or aircraft exhausts. </a:t>
            </a:r>
            <a:r>
              <a:rPr lang="en-US" sz="4800" i="1" spc="-30" dirty="0">
                <a:solidFill>
                  <a:schemeClr val="tx2"/>
                </a:solidFill>
              </a:rPr>
              <a:t>(EPA)</a:t>
            </a:r>
          </a:p>
          <a:p>
            <a:pPr marL="342900" indent="-342900" defTabSz="457200">
              <a:lnSpc>
                <a:spcPct val="120000"/>
              </a:lnSpc>
              <a:spcBef>
                <a:spcPct val="20000"/>
              </a:spcBef>
              <a:buClr>
                <a:srgbClr val="2E8D55"/>
              </a:buClr>
              <a:buFont typeface=".Hiragino Kaku Gothic Interface W3"/>
              <a:buChar char="◉"/>
            </a:pPr>
            <a:r>
              <a:rPr lang="en-US" sz="4800" b="1" spc="-30" dirty="0">
                <a:solidFill>
                  <a:schemeClr val="tx2"/>
                </a:solidFill>
              </a:rPr>
              <a:t>Release- </a:t>
            </a:r>
            <a:r>
              <a:rPr lang="en-US" sz="4800" spc="-30" dirty="0">
                <a:solidFill>
                  <a:schemeClr val="tx2"/>
                </a:solidFill>
              </a:rPr>
              <a:t>Any spilling, leaking, pumping, pouring, emitting, emptying, discharging, injecting, escaping, leaching, dumping, or disposing into the environment of a hazardous or toxic chemical or extremely hazardous substance. (EPA)</a:t>
            </a:r>
          </a:p>
          <a:p>
            <a:pPr marL="342900" indent="-342900" defTabSz="457200">
              <a:lnSpc>
                <a:spcPct val="120000"/>
              </a:lnSpc>
              <a:spcBef>
                <a:spcPct val="20000"/>
              </a:spcBef>
              <a:buClr>
                <a:srgbClr val="2E8D55"/>
              </a:buClr>
              <a:buFont typeface=".Hiragino Kaku Gothic Interface W3"/>
              <a:buChar char="◉"/>
            </a:pPr>
            <a:r>
              <a:rPr lang="en-US" sz="4800" b="1" spc="-30" dirty="0">
                <a:solidFill>
                  <a:schemeClr val="tx2"/>
                </a:solidFill>
              </a:rPr>
              <a:t>Environment- </a:t>
            </a:r>
            <a:r>
              <a:rPr lang="en-US" sz="4800" spc="-30" dirty="0">
                <a:solidFill>
                  <a:schemeClr val="tx2"/>
                </a:solidFill>
              </a:rPr>
              <a:t>Air, water, groundwater, and land.</a:t>
            </a:r>
            <a:endParaRPr lang="en-US" sz="4800" b="1" spc="-30" dirty="0">
              <a:solidFill>
                <a:schemeClr val="tx2"/>
              </a:solidFill>
            </a:endParaRPr>
          </a:p>
        </p:txBody>
      </p:sp>
      <p:sp>
        <p:nvSpPr>
          <p:cNvPr id="8" name="Rectangle 2">
            <a:extLst>
              <a:ext uri="{FF2B5EF4-FFF2-40B4-BE49-F238E27FC236}">
                <a16:creationId xmlns:a16="http://schemas.microsoft.com/office/drawing/2014/main" id="{3D7985AA-ACA5-4244-8382-3B6D6C2F812E}"/>
              </a:ext>
            </a:extLst>
          </p:cNvPr>
          <p:cNvSpPr txBox="1">
            <a:spLocks noChangeArrowheads="1"/>
          </p:cNvSpPr>
          <p:nvPr/>
        </p:nvSpPr>
        <p:spPr>
          <a:xfrm>
            <a:off x="1034716" y="304800"/>
            <a:ext cx="22114042" cy="2286000"/>
          </a:xfrm>
          <a:prstGeom prst="rect">
            <a:avLst/>
          </a:prstGeom>
        </p:spPr>
        <p:txBody>
          <a:bodyPr/>
          <a:lstStyle>
            <a:lvl1pPr algn="l" rtl="0" eaLnBrk="0" fontAlgn="base" hangingPunct="0">
              <a:lnSpc>
                <a:spcPct val="85000"/>
              </a:lnSpc>
              <a:spcBef>
                <a:spcPct val="0"/>
              </a:spcBef>
              <a:spcAft>
                <a:spcPct val="0"/>
              </a:spcAft>
              <a:defRPr sz="3600" b="1">
                <a:solidFill>
                  <a:schemeClr val="tx2"/>
                </a:solidFill>
                <a:latin typeface="+mj-lt"/>
                <a:ea typeface="+mj-ea"/>
                <a:cs typeface="+mj-cs"/>
              </a:defRPr>
            </a:lvl1pPr>
            <a:lvl2pPr algn="l" rtl="0" eaLnBrk="0" fontAlgn="base" hangingPunct="0">
              <a:lnSpc>
                <a:spcPct val="85000"/>
              </a:lnSpc>
              <a:spcBef>
                <a:spcPct val="0"/>
              </a:spcBef>
              <a:spcAft>
                <a:spcPct val="0"/>
              </a:spcAft>
              <a:defRPr sz="3600" b="1">
                <a:solidFill>
                  <a:schemeClr val="tx2"/>
                </a:solidFill>
                <a:latin typeface="Arial" charset="0"/>
              </a:defRPr>
            </a:lvl2pPr>
            <a:lvl3pPr algn="l" rtl="0" eaLnBrk="0" fontAlgn="base" hangingPunct="0">
              <a:lnSpc>
                <a:spcPct val="85000"/>
              </a:lnSpc>
              <a:spcBef>
                <a:spcPct val="0"/>
              </a:spcBef>
              <a:spcAft>
                <a:spcPct val="0"/>
              </a:spcAft>
              <a:defRPr sz="3600" b="1">
                <a:solidFill>
                  <a:schemeClr val="tx2"/>
                </a:solidFill>
                <a:latin typeface="Arial" charset="0"/>
              </a:defRPr>
            </a:lvl3pPr>
            <a:lvl4pPr algn="l" rtl="0" eaLnBrk="0" fontAlgn="base" hangingPunct="0">
              <a:lnSpc>
                <a:spcPct val="85000"/>
              </a:lnSpc>
              <a:spcBef>
                <a:spcPct val="0"/>
              </a:spcBef>
              <a:spcAft>
                <a:spcPct val="0"/>
              </a:spcAft>
              <a:defRPr sz="3600" b="1">
                <a:solidFill>
                  <a:schemeClr val="tx2"/>
                </a:solidFill>
                <a:latin typeface="Arial" charset="0"/>
              </a:defRPr>
            </a:lvl4pPr>
            <a:lvl5pPr algn="l" rtl="0" eaLnBrk="0" fontAlgn="base" hangingPunct="0">
              <a:lnSpc>
                <a:spcPct val="85000"/>
              </a:lnSpc>
              <a:spcBef>
                <a:spcPct val="0"/>
              </a:spcBef>
              <a:spcAft>
                <a:spcPct val="0"/>
              </a:spcAft>
              <a:defRPr sz="3600" b="1">
                <a:solidFill>
                  <a:schemeClr val="tx2"/>
                </a:solidFill>
                <a:latin typeface="Arial" charset="0"/>
              </a:defRPr>
            </a:lvl5pPr>
            <a:lvl6pPr marL="457200" algn="l" rtl="0" fontAlgn="base">
              <a:lnSpc>
                <a:spcPct val="85000"/>
              </a:lnSpc>
              <a:spcBef>
                <a:spcPct val="0"/>
              </a:spcBef>
              <a:spcAft>
                <a:spcPct val="0"/>
              </a:spcAft>
              <a:defRPr sz="3600" b="1">
                <a:solidFill>
                  <a:schemeClr val="tx2"/>
                </a:solidFill>
                <a:latin typeface="Arial" charset="0"/>
              </a:defRPr>
            </a:lvl6pPr>
            <a:lvl7pPr marL="914400" algn="l" rtl="0" fontAlgn="base">
              <a:lnSpc>
                <a:spcPct val="85000"/>
              </a:lnSpc>
              <a:spcBef>
                <a:spcPct val="0"/>
              </a:spcBef>
              <a:spcAft>
                <a:spcPct val="0"/>
              </a:spcAft>
              <a:defRPr sz="3600" b="1">
                <a:solidFill>
                  <a:schemeClr val="tx2"/>
                </a:solidFill>
                <a:latin typeface="Arial" charset="0"/>
              </a:defRPr>
            </a:lvl7pPr>
            <a:lvl8pPr marL="1371600" algn="l" rtl="0" fontAlgn="base">
              <a:lnSpc>
                <a:spcPct val="85000"/>
              </a:lnSpc>
              <a:spcBef>
                <a:spcPct val="0"/>
              </a:spcBef>
              <a:spcAft>
                <a:spcPct val="0"/>
              </a:spcAft>
              <a:defRPr sz="3600" b="1">
                <a:solidFill>
                  <a:schemeClr val="tx2"/>
                </a:solidFill>
                <a:latin typeface="Arial" charset="0"/>
              </a:defRPr>
            </a:lvl8pPr>
            <a:lvl9pPr marL="1828800" algn="l" rtl="0" fontAlgn="base">
              <a:lnSpc>
                <a:spcPct val="85000"/>
              </a:lnSpc>
              <a:spcBef>
                <a:spcPct val="0"/>
              </a:spcBef>
              <a:spcAft>
                <a:spcPct val="0"/>
              </a:spcAft>
              <a:defRPr sz="3600" b="1">
                <a:solidFill>
                  <a:schemeClr val="tx2"/>
                </a:solidFill>
                <a:latin typeface="Arial" charset="0"/>
              </a:defRPr>
            </a:lvl9pPr>
          </a:lstStyle>
          <a:p>
            <a:pPr algn="ctr"/>
            <a:r>
              <a:rPr lang="en-US" sz="8800" kern="0" dirty="0">
                <a:latin typeface="+mn-lt"/>
              </a:rPr>
              <a:t>Emissions &amp; Air Monitoring Acronyms &amp; Terms</a:t>
            </a:r>
          </a:p>
        </p:txBody>
      </p:sp>
    </p:spTree>
    <p:extLst>
      <p:ext uri="{BB962C8B-B14F-4D97-AF65-F5344CB8AC3E}">
        <p14:creationId xmlns:p14="http://schemas.microsoft.com/office/powerpoint/2010/main" val="3766325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0748F9-4C99-47F7-8DE7-1CFF1C23783F}"/>
              </a:ext>
            </a:extLst>
          </p:cNvPr>
          <p:cNvSpPr txBox="1"/>
          <p:nvPr/>
        </p:nvSpPr>
        <p:spPr>
          <a:xfrm>
            <a:off x="1228892" y="2113945"/>
            <a:ext cx="21368084" cy="7419852"/>
          </a:xfrm>
          <a:prstGeom prst="rect">
            <a:avLst/>
          </a:prstGeom>
          <a:noFill/>
          <a:ln>
            <a:noFill/>
          </a:ln>
        </p:spPr>
        <p:txBody>
          <a:bodyPr wrap="square" rtlCol="0">
            <a:spAutoFit/>
          </a:bodyPr>
          <a:lstStyle/>
          <a:p>
            <a:pPr marL="342900" indent="-342900" defTabSz="457200">
              <a:lnSpc>
                <a:spcPct val="120000"/>
              </a:lnSpc>
              <a:spcBef>
                <a:spcPct val="20000"/>
              </a:spcBef>
              <a:buClr>
                <a:srgbClr val="2E8D55"/>
              </a:buClr>
              <a:buFont typeface=".Hiragino Kaku Gothic Interface W3"/>
              <a:buChar char="◉"/>
            </a:pPr>
            <a:r>
              <a:rPr lang="en-US" sz="4800" b="1" spc="-30" dirty="0">
                <a:solidFill>
                  <a:schemeClr val="tx2"/>
                </a:solidFill>
              </a:rPr>
              <a:t>LDAR- </a:t>
            </a:r>
            <a:r>
              <a:rPr lang="en-US" sz="4800" b="1" spc="-30" dirty="0">
                <a:solidFill>
                  <a:srgbClr val="FF0000"/>
                </a:solidFill>
              </a:rPr>
              <a:t>L</a:t>
            </a:r>
            <a:r>
              <a:rPr lang="en-US" sz="4800" spc="-30" dirty="0">
                <a:solidFill>
                  <a:schemeClr val="tx2"/>
                </a:solidFill>
              </a:rPr>
              <a:t>eak </a:t>
            </a:r>
            <a:r>
              <a:rPr lang="en-US" sz="4800" b="1" spc="-30" dirty="0">
                <a:solidFill>
                  <a:srgbClr val="FF0000"/>
                </a:solidFill>
              </a:rPr>
              <a:t>D</a:t>
            </a:r>
            <a:r>
              <a:rPr lang="en-US" sz="4800" spc="-30" dirty="0">
                <a:solidFill>
                  <a:schemeClr val="tx2"/>
                </a:solidFill>
              </a:rPr>
              <a:t>etection </a:t>
            </a:r>
            <a:r>
              <a:rPr lang="en-US" sz="4800" b="1" spc="-30" dirty="0">
                <a:solidFill>
                  <a:srgbClr val="FF0000"/>
                </a:solidFill>
              </a:rPr>
              <a:t>a</a:t>
            </a:r>
            <a:r>
              <a:rPr lang="en-US" sz="4800" spc="-30" dirty="0">
                <a:solidFill>
                  <a:schemeClr val="tx2"/>
                </a:solidFill>
              </a:rPr>
              <a:t>nd </a:t>
            </a:r>
            <a:r>
              <a:rPr lang="en-US" sz="4800" b="1" spc="-30" dirty="0">
                <a:solidFill>
                  <a:srgbClr val="FF0000"/>
                </a:solidFill>
              </a:rPr>
              <a:t>R</a:t>
            </a:r>
            <a:r>
              <a:rPr lang="en-US" sz="4800" spc="-30" dirty="0">
                <a:solidFill>
                  <a:schemeClr val="tx2"/>
                </a:solidFill>
              </a:rPr>
              <a:t>epair. Fugitive emissions are controlled by looking for leaks and fixing them. See gas meter (fugitives) vs. hot water heater (point sources). </a:t>
            </a:r>
          </a:p>
          <a:p>
            <a:pPr marL="342900" indent="-342900" defTabSz="457200">
              <a:lnSpc>
                <a:spcPct val="120000"/>
              </a:lnSpc>
              <a:spcBef>
                <a:spcPct val="20000"/>
              </a:spcBef>
              <a:buClr>
                <a:srgbClr val="2E8D55"/>
              </a:buClr>
              <a:buFont typeface=".Hiragino Kaku Gothic Interface W3"/>
              <a:buChar char="◉"/>
            </a:pPr>
            <a:r>
              <a:rPr lang="en-US" sz="4800" b="1" spc="-30" dirty="0">
                <a:solidFill>
                  <a:schemeClr val="tx2"/>
                </a:solidFill>
              </a:rPr>
              <a:t>DOR- </a:t>
            </a:r>
            <a:r>
              <a:rPr lang="en-US" sz="4800" b="1" spc="-30" dirty="0">
                <a:solidFill>
                  <a:srgbClr val="FF0000"/>
                </a:solidFill>
              </a:rPr>
              <a:t>D</a:t>
            </a:r>
            <a:r>
              <a:rPr lang="en-US" sz="4800" spc="-30" dirty="0">
                <a:solidFill>
                  <a:schemeClr val="tx2"/>
                </a:solidFill>
              </a:rPr>
              <a:t>elay </a:t>
            </a:r>
            <a:r>
              <a:rPr lang="en-US" sz="4800" b="1" spc="-30" dirty="0">
                <a:solidFill>
                  <a:srgbClr val="FF0000"/>
                </a:solidFill>
              </a:rPr>
              <a:t>o</a:t>
            </a:r>
            <a:r>
              <a:rPr lang="en-US" sz="4800" spc="-30" dirty="0">
                <a:solidFill>
                  <a:schemeClr val="tx2"/>
                </a:solidFill>
              </a:rPr>
              <a:t>f </a:t>
            </a:r>
            <a:r>
              <a:rPr lang="en-US" sz="4800" b="1" spc="-30" dirty="0">
                <a:solidFill>
                  <a:srgbClr val="FF0000"/>
                </a:solidFill>
              </a:rPr>
              <a:t>R</a:t>
            </a:r>
            <a:r>
              <a:rPr lang="en-US" sz="4800" spc="-30" dirty="0">
                <a:solidFill>
                  <a:schemeClr val="tx2"/>
                </a:solidFill>
              </a:rPr>
              <a:t>epair is a common cause of fugitive emission increases when leaking component cannot be repaired without shutting down plant. More emissions would result from the shutdown than from delaying repair. Components can also placed on DOR if it would be unsafe to attempt repair with chemicals in the process piping or equipment.</a:t>
            </a:r>
          </a:p>
          <a:p>
            <a:pPr marL="342900" indent="-342900" defTabSz="457200">
              <a:lnSpc>
                <a:spcPct val="120000"/>
              </a:lnSpc>
              <a:spcBef>
                <a:spcPct val="20000"/>
              </a:spcBef>
              <a:buClr>
                <a:srgbClr val="2E8D55"/>
              </a:buClr>
              <a:buFont typeface=".Hiragino Kaku Gothic Interface W3"/>
              <a:buChar char="◉"/>
            </a:pPr>
            <a:r>
              <a:rPr lang="en-US" sz="4800" b="1" spc="-30" dirty="0">
                <a:solidFill>
                  <a:schemeClr val="tx2"/>
                </a:solidFill>
              </a:rPr>
              <a:t>TPY- </a:t>
            </a:r>
            <a:r>
              <a:rPr lang="en-US" sz="4800" b="1" spc="-30" dirty="0">
                <a:solidFill>
                  <a:srgbClr val="FF0000"/>
                </a:solidFill>
              </a:rPr>
              <a:t>T</a:t>
            </a:r>
            <a:r>
              <a:rPr lang="en-US" sz="4800" spc="-30" dirty="0">
                <a:solidFill>
                  <a:schemeClr val="tx2"/>
                </a:solidFill>
              </a:rPr>
              <a:t>ons </a:t>
            </a:r>
            <a:r>
              <a:rPr lang="en-US" sz="4800" b="1" spc="-30" dirty="0">
                <a:solidFill>
                  <a:srgbClr val="FF0000"/>
                </a:solidFill>
              </a:rPr>
              <a:t>P</a:t>
            </a:r>
            <a:r>
              <a:rPr lang="en-US" sz="4800" spc="-30" dirty="0">
                <a:solidFill>
                  <a:schemeClr val="tx2"/>
                </a:solidFill>
              </a:rPr>
              <a:t>er </a:t>
            </a:r>
            <a:r>
              <a:rPr lang="en-US" sz="4800" b="1" spc="-30" dirty="0">
                <a:solidFill>
                  <a:srgbClr val="FF0000"/>
                </a:solidFill>
              </a:rPr>
              <a:t>Y</a:t>
            </a:r>
            <a:r>
              <a:rPr lang="en-US" sz="4800" spc="-30" dirty="0">
                <a:solidFill>
                  <a:schemeClr val="tx2"/>
                </a:solidFill>
              </a:rPr>
              <a:t>ear</a:t>
            </a:r>
            <a:endParaRPr lang="en-US" sz="4800" b="1" spc="-30" dirty="0">
              <a:solidFill>
                <a:schemeClr val="tx2"/>
              </a:solidFill>
            </a:endParaRPr>
          </a:p>
        </p:txBody>
      </p:sp>
      <p:sp>
        <p:nvSpPr>
          <p:cNvPr id="8" name="Rectangle 2">
            <a:extLst>
              <a:ext uri="{FF2B5EF4-FFF2-40B4-BE49-F238E27FC236}">
                <a16:creationId xmlns:a16="http://schemas.microsoft.com/office/drawing/2014/main" id="{3D7985AA-ACA5-4244-8382-3B6D6C2F812E}"/>
              </a:ext>
            </a:extLst>
          </p:cNvPr>
          <p:cNvSpPr txBox="1">
            <a:spLocks noChangeArrowheads="1"/>
          </p:cNvSpPr>
          <p:nvPr/>
        </p:nvSpPr>
        <p:spPr>
          <a:xfrm>
            <a:off x="1034716" y="304800"/>
            <a:ext cx="22114042" cy="2286000"/>
          </a:xfrm>
          <a:prstGeom prst="rect">
            <a:avLst/>
          </a:prstGeom>
        </p:spPr>
        <p:txBody>
          <a:bodyPr/>
          <a:lstStyle>
            <a:lvl1pPr algn="l" rtl="0" eaLnBrk="0" fontAlgn="base" hangingPunct="0">
              <a:lnSpc>
                <a:spcPct val="85000"/>
              </a:lnSpc>
              <a:spcBef>
                <a:spcPct val="0"/>
              </a:spcBef>
              <a:spcAft>
                <a:spcPct val="0"/>
              </a:spcAft>
              <a:defRPr sz="3600" b="1">
                <a:solidFill>
                  <a:schemeClr val="tx2"/>
                </a:solidFill>
                <a:latin typeface="+mj-lt"/>
                <a:ea typeface="+mj-ea"/>
                <a:cs typeface="+mj-cs"/>
              </a:defRPr>
            </a:lvl1pPr>
            <a:lvl2pPr algn="l" rtl="0" eaLnBrk="0" fontAlgn="base" hangingPunct="0">
              <a:lnSpc>
                <a:spcPct val="85000"/>
              </a:lnSpc>
              <a:spcBef>
                <a:spcPct val="0"/>
              </a:spcBef>
              <a:spcAft>
                <a:spcPct val="0"/>
              </a:spcAft>
              <a:defRPr sz="3600" b="1">
                <a:solidFill>
                  <a:schemeClr val="tx2"/>
                </a:solidFill>
                <a:latin typeface="Arial" charset="0"/>
              </a:defRPr>
            </a:lvl2pPr>
            <a:lvl3pPr algn="l" rtl="0" eaLnBrk="0" fontAlgn="base" hangingPunct="0">
              <a:lnSpc>
                <a:spcPct val="85000"/>
              </a:lnSpc>
              <a:spcBef>
                <a:spcPct val="0"/>
              </a:spcBef>
              <a:spcAft>
                <a:spcPct val="0"/>
              </a:spcAft>
              <a:defRPr sz="3600" b="1">
                <a:solidFill>
                  <a:schemeClr val="tx2"/>
                </a:solidFill>
                <a:latin typeface="Arial" charset="0"/>
              </a:defRPr>
            </a:lvl3pPr>
            <a:lvl4pPr algn="l" rtl="0" eaLnBrk="0" fontAlgn="base" hangingPunct="0">
              <a:lnSpc>
                <a:spcPct val="85000"/>
              </a:lnSpc>
              <a:spcBef>
                <a:spcPct val="0"/>
              </a:spcBef>
              <a:spcAft>
                <a:spcPct val="0"/>
              </a:spcAft>
              <a:defRPr sz="3600" b="1">
                <a:solidFill>
                  <a:schemeClr val="tx2"/>
                </a:solidFill>
                <a:latin typeface="Arial" charset="0"/>
              </a:defRPr>
            </a:lvl4pPr>
            <a:lvl5pPr algn="l" rtl="0" eaLnBrk="0" fontAlgn="base" hangingPunct="0">
              <a:lnSpc>
                <a:spcPct val="85000"/>
              </a:lnSpc>
              <a:spcBef>
                <a:spcPct val="0"/>
              </a:spcBef>
              <a:spcAft>
                <a:spcPct val="0"/>
              </a:spcAft>
              <a:defRPr sz="3600" b="1">
                <a:solidFill>
                  <a:schemeClr val="tx2"/>
                </a:solidFill>
                <a:latin typeface="Arial" charset="0"/>
              </a:defRPr>
            </a:lvl5pPr>
            <a:lvl6pPr marL="457200" algn="l" rtl="0" fontAlgn="base">
              <a:lnSpc>
                <a:spcPct val="85000"/>
              </a:lnSpc>
              <a:spcBef>
                <a:spcPct val="0"/>
              </a:spcBef>
              <a:spcAft>
                <a:spcPct val="0"/>
              </a:spcAft>
              <a:defRPr sz="3600" b="1">
                <a:solidFill>
                  <a:schemeClr val="tx2"/>
                </a:solidFill>
                <a:latin typeface="Arial" charset="0"/>
              </a:defRPr>
            </a:lvl6pPr>
            <a:lvl7pPr marL="914400" algn="l" rtl="0" fontAlgn="base">
              <a:lnSpc>
                <a:spcPct val="85000"/>
              </a:lnSpc>
              <a:spcBef>
                <a:spcPct val="0"/>
              </a:spcBef>
              <a:spcAft>
                <a:spcPct val="0"/>
              </a:spcAft>
              <a:defRPr sz="3600" b="1">
                <a:solidFill>
                  <a:schemeClr val="tx2"/>
                </a:solidFill>
                <a:latin typeface="Arial" charset="0"/>
              </a:defRPr>
            </a:lvl7pPr>
            <a:lvl8pPr marL="1371600" algn="l" rtl="0" fontAlgn="base">
              <a:lnSpc>
                <a:spcPct val="85000"/>
              </a:lnSpc>
              <a:spcBef>
                <a:spcPct val="0"/>
              </a:spcBef>
              <a:spcAft>
                <a:spcPct val="0"/>
              </a:spcAft>
              <a:defRPr sz="3600" b="1">
                <a:solidFill>
                  <a:schemeClr val="tx2"/>
                </a:solidFill>
                <a:latin typeface="Arial" charset="0"/>
              </a:defRPr>
            </a:lvl8pPr>
            <a:lvl9pPr marL="1828800" algn="l" rtl="0" fontAlgn="base">
              <a:lnSpc>
                <a:spcPct val="85000"/>
              </a:lnSpc>
              <a:spcBef>
                <a:spcPct val="0"/>
              </a:spcBef>
              <a:spcAft>
                <a:spcPct val="0"/>
              </a:spcAft>
              <a:defRPr sz="3600" b="1">
                <a:solidFill>
                  <a:schemeClr val="tx2"/>
                </a:solidFill>
                <a:latin typeface="Arial" charset="0"/>
              </a:defRPr>
            </a:lvl9pPr>
          </a:lstStyle>
          <a:p>
            <a:pPr algn="ctr"/>
            <a:r>
              <a:rPr lang="en-US" sz="8800" kern="0" dirty="0">
                <a:latin typeface="+mn-lt"/>
              </a:rPr>
              <a:t>Emissions &amp; Air Monitoring Acronyms &amp; Terms</a:t>
            </a:r>
          </a:p>
        </p:txBody>
      </p:sp>
    </p:spTree>
    <p:extLst>
      <p:ext uri="{BB962C8B-B14F-4D97-AF65-F5344CB8AC3E}">
        <p14:creationId xmlns:p14="http://schemas.microsoft.com/office/powerpoint/2010/main" val="63997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extBox 454">
            <a:extLst>
              <a:ext uri="{FF2B5EF4-FFF2-40B4-BE49-F238E27FC236}">
                <a16:creationId xmlns:a16="http://schemas.microsoft.com/office/drawing/2014/main" id="{7C255A5E-C12F-28DD-98C0-8A974F8017C5}"/>
              </a:ext>
            </a:extLst>
          </p:cNvPr>
          <p:cNvSpPr txBox="1"/>
          <p:nvPr/>
        </p:nvSpPr>
        <p:spPr>
          <a:xfrm>
            <a:off x="957584" y="617831"/>
            <a:ext cx="22761397" cy="1297791"/>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8800" spc="-330" dirty="0">
                <a:latin typeface="+mn-lt"/>
                <a:cs typeface="Poppins" panose="00000500000000000000" pitchFamily="2" charset="0"/>
              </a:rPr>
              <a:t>Emissions, Air Quality and Health </a:t>
            </a:r>
          </a:p>
        </p:txBody>
      </p:sp>
      <p:sp>
        <p:nvSpPr>
          <p:cNvPr id="8" name="Triangle 7">
            <a:extLst>
              <a:ext uri="{FF2B5EF4-FFF2-40B4-BE49-F238E27FC236}">
                <a16:creationId xmlns:a16="http://schemas.microsoft.com/office/drawing/2014/main" id="{74899EF9-DEE1-B7ED-1F33-C172BEB7FD33}"/>
              </a:ext>
            </a:extLst>
          </p:cNvPr>
          <p:cNvSpPr/>
          <p:nvPr/>
        </p:nvSpPr>
        <p:spPr>
          <a:xfrm>
            <a:off x="957584" y="11510484"/>
            <a:ext cx="1096001" cy="1396683"/>
          </a:xfrm>
          <a:prstGeom prst="triangl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1">
            <a:extLst>
              <a:ext uri="{FF2B5EF4-FFF2-40B4-BE49-F238E27FC236}">
                <a16:creationId xmlns:a16="http://schemas.microsoft.com/office/drawing/2014/main" id="{00000000-0008-0000-0700-000005000000}"/>
              </a:ext>
            </a:extLst>
          </p:cNvPr>
          <p:cNvSpPr txBox="1"/>
          <p:nvPr/>
        </p:nvSpPr>
        <p:spPr>
          <a:xfrm>
            <a:off x="927719" y="4121250"/>
            <a:ext cx="1778800" cy="423031"/>
          </a:xfrm>
          <a:prstGeom prst="rect">
            <a:avLst/>
          </a:prstGeom>
          <a:noFill/>
          <a:ln w="6350" cmpd="sng">
            <a:noFill/>
          </a:ln>
        </p:spPr>
        <p:style>
          <a:lnRef idx="2">
            <a:schemeClr val="dk1"/>
          </a:lnRef>
          <a:fillRef idx="1">
            <a:schemeClr val="lt1"/>
          </a:fillRef>
          <a:effectRef idx="0">
            <a:schemeClr val="dk1"/>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600" b="1" dirty="0">
                <a:solidFill>
                  <a:schemeClr val="bg1"/>
                </a:solidFill>
                <a:cs typeface="Arial"/>
              </a:rPr>
              <a:t>Pounds</a:t>
            </a:r>
            <a:endParaRPr lang="en-US" sz="3600" b="0" dirty="0">
              <a:solidFill>
                <a:schemeClr val="bg1"/>
              </a:solidFill>
              <a:cs typeface="Arial"/>
            </a:endParaRPr>
          </a:p>
        </p:txBody>
      </p:sp>
      <p:sp>
        <p:nvSpPr>
          <p:cNvPr id="3" name="Content Placeholder 2">
            <a:extLst>
              <a:ext uri="{FF2B5EF4-FFF2-40B4-BE49-F238E27FC236}">
                <a16:creationId xmlns:a16="http://schemas.microsoft.com/office/drawing/2014/main" id="{E872CC59-F6B3-6F5E-C2B1-02F32AD5BEC1}"/>
              </a:ext>
            </a:extLst>
          </p:cNvPr>
          <p:cNvSpPr txBox="1">
            <a:spLocks/>
          </p:cNvSpPr>
          <p:nvPr/>
        </p:nvSpPr>
        <p:spPr>
          <a:xfrm>
            <a:off x="664344" y="4121250"/>
            <a:ext cx="10217015" cy="76449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solidFill>
                <a:schemeClr val="tx2"/>
              </a:solidFill>
            </a:endParaRPr>
          </a:p>
          <a:p>
            <a:endParaRPr lang="en-US" sz="2400" dirty="0"/>
          </a:p>
        </p:txBody>
      </p:sp>
      <p:sp>
        <p:nvSpPr>
          <p:cNvPr id="19" name="Content Placeholder 2">
            <a:extLst>
              <a:ext uri="{FF2B5EF4-FFF2-40B4-BE49-F238E27FC236}">
                <a16:creationId xmlns:a16="http://schemas.microsoft.com/office/drawing/2014/main" id="{44F3C705-2D3F-5BA6-3BCA-EE036A9C52AB}"/>
              </a:ext>
            </a:extLst>
          </p:cNvPr>
          <p:cNvSpPr txBox="1">
            <a:spLocks/>
          </p:cNvSpPr>
          <p:nvPr/>
        </p:nvSpPr>
        <p:spPr>
          <a:xfrm>
            <a:off x="977982" y="2310063"/>
            <a:ext cx="16457964" cy="1007791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6C56B2"/>
              </a:buClr>
              <a:buFont typeface=".Hiragino Kaku Gothic Interface W3"/>
              <a:buChar char="◉"/>
            </a:pPr>
            <a:r>
              <a:rPr lang="en-US" sz="5400" b="1" dirty="0">
                <a:solidFill>
                  <a:schemeClr val="tx2"/>
                </a:solidFill>
              </a:rPr>
              <a:t>Emissions, Air Quality and Health									</a:t>
            </a:r>
          </a:p>
          <a:p>
            <a:pPr>
              <a:buClr>
                <a:srgbClr val="6C56B2"/>
              </a:buClr>
              <a:buFont typeface=".Hiragino Kaku Gothic Interface W3"/>
              <a:buChar char="◉"/>
            </a:pPr>
            <a:r>
              <a:rPr lang="en-US" sz="5400" b="1" dirty="0">
                <a:solidFill>
                  <a:schemeClr val="tx2"/>
                </a:solidFill>
              </a:rPr>
              <a:t>Emissions come from many sources, including industry</a:t>
            </a:r>
          </a:p>
          <a:p>
            <a:pPr>
              <a:buClr>
                <a:srgbClr val="6C56B2"/>
              </a:buClr>
              <a:buFont typeface=".Hiragino Kaku Gothic Interface W3"/>
              <a:buChar char="◉"/>
            </a:pPr>
            <a:r>
              <a:rPr lang="en-US" sz="5400" b="1" dirty="0">
                <a:solidFill>
                  <a:schemeClr val="tx2"/>
                </a:solidFill>
              </a:rPr>
              <a:t>Minimizing emissions improves air quality, which is good for health and the environment</a:t>
            </a:r>
          </a:p>
          <a:p>
            <a:pPr>
              <a:buClr>
                <a:srgbClr val="6C56B2"/>
              </a:buClr>
              <a:buFont typeface=".Hiragino Kaku Gothic Interface W3"/>
              <a:buChar char="◉"/>
            </a:pPr>
            <a:r>
              <a:rPr lang="en-US" sz="5400" b="1" dirty="0">
                <a:solidFill>
                  <a:schemeClr val="tx2"/>
                </a:solidFill>
              </a:rPr>
              <a:t>Report focuses on emissions from DPCAC plants</a:t>
            </a:r>
          </a:p>
          <a:p>
            <a:pPr>
              <a:buClr>
                <a:srgbClr val="6C56B2"/>
              </a:buClr>
              <a:buFont typeface=".Hiragino Kaku Gothic Interface W3"/>
              <a:buChar char="◉"/>
            </a:pPr>
            <a:r>
              <a:rPr lang="en-US" sz="5400" b="1" dirty="0">
                <a:solidFill>
                  <a:schemeClr val="tx2"/>
                </a:solidFill>
              </a:rPr>
              <a:t>Other meetings may focus on air quality trends and on health data and research</a:t>
            </a:r>
          </a:p>
          <a:p>
            <a:pPr marL="0" indent="0">
              <a:buClr>
                <a:srgbClr val="6C56B2"/>
              </a:buClr>
              <a:buNone/>
            </a:pPr>
            <a:endParaRPr lang="en-US" sz="5400" b="1" dirty="0">
              <a:solidFill>
                <a:schemeClr val="tx2"/>
              </a:solidFill>
            </a:endParaRPr>
          </a:p>
          <a:p>
            <a:pPr>
              <a:buClr>
                <a:srgbClr val="6C56B2"/>
              </a:buClr>
              <a:buFont typeface=".Hiragino Kaku Gothic Interface W3"/>
              <a:buChar char="◉"/>
            </a:pPr>
            <a:endParaRPr lang="en-US" sz="5400" b="1" dirty="0">
              <a:solidFill>
                <a:schemeClr val="tx2"/>
              </a:solidFill>
            </a:endParaRPr>
          </a:p>
          <a:p>
            <a:pPr>
              <a:buClr>
                <a:srgbClr val="6C56B2"/>
              </a:buClr>
              <a:buFont typeface=".Hiragino Kaku Gothic Interface W3"/>
              <a:buChar char="◉"/>
            </a:pPr>
            <a:endParaRPr lang="en-US" sz="4800" dirty="0">
              <a:solidFill>
                <a:schemeClr val="tx2"/>
              </a:solidFill>
            </a:endParaRPr>
          </a:p>
          <a:p>
            <a:pPr lvl="1"/>
            <a:endParaRPr lang="en-US" dirty="0">
              <a:solidFill>
                <a:schemeClr val="tx2"/>
              </a:solidFill>
            </a:endParaRPr>
          </a:p>
          <a:p>
            <a:endParaRPr lang="en-US" sz="2400" dirty="0"/>
          </a:p>
        </p:txBody>
      </p:sp>
    </p:spTree>
    <p:extLst>
      <p:ext uri="{BB962C8B-B14F-4D97-AF65-F5344CB8AC3E}">
        <p14:creationId xmlns:p14="http://schemas.microsoft.com/office/powerpoint/2010/main" val="3441524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0748F9-4C99-47F7-8DE7-1CFF1C23783F}"/>
              </a:ext>
            </a:extLst>
          </p:cNvPr>
          <p:cNvSpPr txBox="1"/>
          <p:nvPr/>
        </p:nvSpPr>
        <p:spPr>
          <a:xfrm>
            <a:off x="1034716" y="3196787"/>
            <a:ext cx="21368084" cy="20395712"/>
          </a:xfrm>
          <a:prstGeom prst="rect">
            <a:avLst/>
          </a:prstGeom>
          <a:noFill/>
          <a:ln>
            <a:noFill/>
          </a:ln>
        </p:spPr>
        <p:txBody>
          <a:bodyPr wrap="square" rtlCol="0">
            <a:spAutoFit/>
          </a:bodyPr>
          <a:lstStyle/>
          <a:p>
            <a:pPr marL="342900" indent="-342900" defTabSz="457200">
              <a:lnSpc>
                <a:spcPct val="120000"/>
              </a:lnSpc>
              <a:spcBef>
                <a:spcPct val="20000"/>
              </a:spcBef>
              <a:buClr>
                <a:srgbClr val="2E8D55"/>
              </a:buClr>
              <a:buFont typeface=".Hiragino Kaku Gothic Interface W3"/>
              <a:buChar char="◉"/>
            </a:pPr>
            <a:r>
              <a:rPr lang="en-US" sz="4400" b="1" spc="-30" dirty="0">
                <a:solidFill>
                  <a:schemeClr val="tx2"/>
                </a:solidFill>
              </a:rPr>
              <a:t>Ozone- </a:t>
            </a:r>
            <a:r>
              <a:rPr lang="en-US" sz="4400" b="0" dirty="0">
                <a:solidFill>
                  <a:schemeClr val="tx2"/>
                </a:solidFill>
                <a:effectLst/>
                <a:ea typeface="Calibri" panose="020F0502020204030204" pitchFamily="34" charset="0"/>
              </a:rPr>
              <a:t>Respiratory irritant that may form in the atmosphere when NOx and VOCs come together on still, sunny</a:t>
            </a:r>
            <a:r>
              <a:rPr lang="en-US" sz="4400" b="0" spc="-20" dirty="0">
                <a:solidFill>
                  <a:schemeClr val="tx2"/>
                </a:solidFill>
                <a:effectLst/>
                <a:ea typeface="Calibri" panose="020F0502020204030204" pitchFamily="34" charset="0"/>
              </a:rPr>
              <a:t> </a:t>
            </a:r>
            <a:r>
              <a:rPr lang="en-US" sz="4400" b="0" dirty="0">
                <a:solidFill>
                  <a:schemeClr val="tx2"/>
                </a:solidFill>
                <a:effectLst/>
                <a:ea typeface="Calibri" panose="020F0502020204030204" pitchFamily="34" charset="0"/>
              </a:rPr>
              <a:t>days.</a:t>
            </a:r>
          </a:p>
          <a:p>
            <a:pPr marL="342900" indent="-342900" defTabSz="457200">
              <a:lnSpc>
                <a:spcPct val="120000"/>
              </a:lnSpc>
              <a:spcBef>
                <a:spcPct val="20000"/>
              </a:spcBef>
              <a:buClr>
                <a:srgbClr val="2E8D55"/>
              </a:buClr>
              <a:buFont typeface=".Hiragino Kaku Gothic Interface W3"/>
              <a:buChar char="◉"/>
            </a:pPr>
            <a:r>
              <a:rPr lang="en-US" sz="4400" b="1" dirty="0">
                <a:solidFill>
                  <a:schemeClr val="tx2"/>
                </a:solidFill>
                <a:ea typeface="Calibri" panose="020F0502020204030204" pitchFamily="34" charset="0"/>
              </a:rPr>
              <a:t>NOx-</a:t>
            </a:r>
            <a:r>
              <a:rPr lang="en-US" sz="4400" dirty="0">
                <a:solidFill>
                  <a:schemeClr val="tx2"/>
                </a:solidFill>
                <a:ea typeface="Calibri" panose="020F0502020204030204" pitchFamily="34" charset="0"/>
              </a:rPr>
              <a:t> </a:t>
            </a:r>
            <a:r>
              <a:rPr lang="en-US" sz="4400" b="1" dirty="0">
                <a:solidFill>
                  <a:srgbClr val="FF0000"/>
                </a:solidFill>
                <a:effectLst/>
                <a:ea typeface="Calibri" panose="020F0502020204030204" pitchFamily="34" charset="0"/>
              </a:rPr>
              <a:t>N</a:t>
            </a:r>
            <a:r>
              <a:rPr lang="en-US" sz="4400" b="0" dirty="0">
                <a:solidFill>
                  <a:schemeClr val="tx2"/>
                </a:solidFill>
                <a:effectLst/>
                <a:ea typeface="Calibri" panose="020F0502020204030204" pitchFamily="34" charset="0"/>
              </a:rPr>
              <a:t>itrogen </a:t>
            </a:r>
            <a:r>
              <a:rPr lang="en-US" sz="4400" b="1" dirty="0">
                <a:solidFill>
                  <a:srgbClr val="FF0000"/>
                </a:solidFill>
                <a:effectLst/>
                <a:ea typeface="Calibri" panose="020F0502020204030204" pitchFamily="34" charset="0"/>
              </a:rPr>
              <a:t>O</a:t>
            </a:r>
            <a:r>
              <a:rPr lang="en-US" sz="4400" b="0" dirty="0">
                <a:solidFill>
                  <a:schemeClr val="tx2"/>
                </a:solidFill>
                <a:effectLst/>
                <a:ea typeface="Calibri" panose="020F0502020204030204" pitchFamily="34" charset="0"/>
              </a:rPr>
              <a:t>xides. Nitrogen dioxide and other gases made of varying mixtures of nitrogen and oxygen. Formed when fuel is burned at high temperatures.</a:t>
            </a:r>
            <a:r>
              <a:rPr lang="en-US" sz="4400" b="0" spc="-15" dirty="0">
                <a:solidFill>
                  <a:schemeClr val="tx2"/>
                </a:solidFill>
                <a:effectLst/>
                <a:ea typeface="Calibri" panose="020F0502020204030204" pitchFamily="34" charset="0"/>
              </a:rPr>
              <a:t> </a:t>
            </a:r>
            <a:r>
              <a:rPr lang="en-US" sz="4400" b="0" i="1" dirty="0">
                <a:solidFill>
                  <a:schemeClr val="tx2"/>
                </a:solidFill>
                <a:effectLst/>
                <a:ea typeface="Calibri" panose="020F0502020204030204" pitchFamily="34" charset="0"/>
              </a:rPr>
              <a:t>(EPA)</a:t>
            </a:r>
          </a:p>
          <a:p>
            <a:pPr marL="342900" indent="-342900" defTabSz="457200">
              <a:lnSpc>
                <a:spcPct val="120000"/>
              </a:lnSpc>
              <a:spcBef>
                <a:spcPct val="20000"/>
              </a:spcBef>
              <a:buClr>
                <a:srgbClr val="2E8D55"/>
              </a:buClr>
              <a:buFont typeface=".Hiragino Kaku Gothic Interface W3"/>
              <a:buChar char="◉"/>
            </a:pPr>
            <a:r>
              <a:rPr lang="en-US" sz="4400" b="1" dirty="0">
                <a:solidFill>
                  <a:schemeClr val="tx2"/>
                </a:solidFill>
                <a:ea typeface="Calibri" panose="020F0502020204030204" pitchFamily="34" charset="0"/>
              </a:rPr>
              <a:t>VOCs-</a:t>
            </a:r>
            <a:r>
              <a:rPr lang="en-US" sz="4400" i="1" dirty="0">
                <a:solidFill>
                  <a:schemeClr val="tx2"/>
                </a:solidFill>
                <a:ea typeface="Calibri" panose="020F0502020204030204" pitchFamily="34" charset="0"/>
              </a:rPr>
              <a:t> </a:t>
            </a:r>
            <a:r>
              <a:rPr lang="en-US" sz="4400" b="1" dirty="0">
                <a:solidFill>
                  <a:srgbClr val="FF0000"/>
                </a:solidFill>
                <a:effectLst/>
                <a:ea typeface="Calibri" panose="020F0502020204030204" pitchFamily="34" charset="0"/>
              </a:rPr>
              <a:t>V</a:t>
            </a:r>
            <a:r>
              <a:rPr lang="en-US" sz="4400" b="0" dirty="0">
                <a:solidFill>
                  <a:schemeClr val="tx2"/>
                </a:solidFill>
                <a:effectLst/>
                <a:ea typeface="Calibri" panose="020F0502020204030204" pitchFamily="34" charset="0"/>
              </a:rPr>
              <a:t>olatile </a:t>
            </a:r>
            <a:r>
              <a:rPr lang="en-US" sz="4400" b="1" dirty="0">
                <a:solidFill>
                  <a:srgbClr val="FF0000"/>
                </a:solidFill>
                <a:effectLst/>
                <a:ea typeface="Calibri" panose="020F0502020204030204" pitchFamily="34" charset="0"/>
              </a:rPr>
              <a:t>O</a:t>
            </a:r>
            <a:r>
              <a:rPr lang="en-US" sz="4400" b="0" dirty="0">
                <a:solidFill>
                  <a:schemeClr val="tx2"/>
                </a:solidFill>
                <a:effectLst/>
                <a:ea typeface="Calibri" panose="020F0502020204030204" pitchFamily="34" charset="0"/>
              </a:rPr>
              <a:t>rganic </a:t>
            </a:r>
            <a:r>
              <a:rPr lang="en-US" sz="4400" b="1" dirty="0">
                <a:solidFill>
                  <a:srgbClr val="FF0000"/>
                </a:solidFill>
                <a:effectLst/>
                <a:ea typeface="Calibri" panose="020F0502020204030204" pitchFamily="34" charset="0"/>
              </a:rPr>
              <a:t>C</a:t>
            </a:r>
            <a:r>
              <a:rPr lang="en-US" sz="4400" b="0" dirty="0">
                <a:solidFill>
                  <a:schemeClr val="tx2"/>
                </a:solidFill>
                <a:effectLst/>
                <a:ea typeface="Calibri" panose="020F0502020204030204" pitchFamily="34" charset="0"/>
              </a:rPr>
              <a:t>ompounds. </a:t>
            </a:r>
            <a:r>
              <a:rPr lang="en-US" sz="4400" b="0" i="1" dirty="0">
                <a:solidFill>
                  <a:schemeClr val="tx2"/>
                </a:solidFill>
                <a:effectLst/>
                <a:ea typeface="Calibri" panose="020F0502020204030204" pitchFamily="34" charset="0"/>
              </a:rPr>
              <a:t>Volatiles </a:t>
            </a:r>
            <a:r>
              <a:rPr lang="en-US" sz="4400" b="0" dirty="0">
                <a:solidFill>
                  <a:schemeClr val="tx2"/>
                </a:solidFill>
                <a:effectLst/>
                <a:ea typeface="Calibri" panose="020F0502020204030204" pitchFamily="34" charset="0"/>
              </a:rPr>
              <a:t>evaporate rapidly.  </a:t>
            </a:r>
            <a:r>
              <a:rPr lang="en-US" sz="4400" b="0" i="1" dirty="0">
                <a:solidFill>
                  <a:schemeClr val="tx2"/>
                </a:solidFill>
                <a:effectLst/>
                <a:ea typeface="Calibri" panose="020F0502020204030204" pitchFamily="34" charset="0"/>
              </a:rPr>
              <a:t>Organic Chemicals or Compounds </a:t>
            </a:r>
            <a:r>
              <a:rPr lang="en-US" sz="4400" b="0" dirty="0">
                <a:solidFill>
                  <a:schemeClr val="tx2"/>
                </a:solidFill>
                <a:effectLst/>
                <a:ea typeface="Calibri" panose="020F0502020204030204" pitchFamily="34" charset="0"/>
              </a:rPr>
              <a:t>are naturally occurring (animal or plant-produced) or synthetic substances containing mainly carbon, hydrogen, nitrogen, and oxygen. VOCs are any organic compounds that participate in atmospheric photochemical reactions except those designated by EPA as having negligible photochemical reactivity. (</a:t>
            </a:r>
            <a:r>
              <a:rPr lang="en-US" sz="4400" b="0" i="1" dirty="0">
                <a:solidFill>
                  <a:schemeClr val="tx2"/>
                </a:solidFill>
                <a:effectLst/>
                <a:ea typeface="Calibri" panose="020F0502020204030204" pitchFamily="34" charset="0"/>
              </a:rPr>
              <a:t>EPA</a:t>
            </a:r>
            <a:r>
              <a:rPr lang="en-US" sz="4400" b="0" dirty="0">
                <a:solidFill>
                  <a:schemeClr val="tx2"/>
                </a:solidFill>
                <a:effectLst/>
                <a:ea typeface="Calibri" panose="020F0502020204030204" pitchFamily="34" charset="0"/>
              </a:rPr>
              <a:t>). Photochemical reactions are influenced or initiated by light. There are hundreds of VOCs, including common ones like ethylene, propylene, benzene, and formaldehyde. VOCs are found in many household products and are thus an indoor air quality</a:t>
            </a:r>
            <a:r>
              <a:rPr lang="en-US" sz="4400" b="0" spc="15" dirty="0">
                <a:solidFill>
                  <a:schemeClr val="tx2"/>
                </a:solidFill>
                <a:effectLst/>
                <a:ea typeface="Calibri" panose="020F0502020204030204" pitchFamily="34" charset="0"/>
              </a:rPr>
              <a:t> </a:t>
            </a:r>
            <a:r>
              <a:rPr lang="en-US" sz="4400" b="0" dirty="0">
                <a:solidFill>
                  <a:schemeClr val="tx2"/>
                </a:solidFill>
                <a:effectLst/>
                <a:ea typeface="Calibri" panose="020F0502020204030204" pitchFamily="34" charset="0"/>
              </a:rPr>
              <a:t>interest.</a:t>
            </a:r>
          </a:p>
          <a:p>
            <a:pPr marL="342900" indent="-342900" defTabSz="457200">
              <a:lnSpc>
                <a:spcPct val="120000"/>
              </a:lnSpc>
              <a:spcBef>
                <a:spcPct val="20000"/>
              </a:spcBef>
              <a:buClr>
                <a:srgbClr val="2E8D55"/>
              </a:buClr>
              <a:buFont typeface=".Hiragino Kaku Gothic Interface W3"/>
              <a:buChar char="◉"/>
            </a:pPr>
            <a:endParaRPr lang="en-US" sz="4800" b="0" dirty="0">
              <a:solidFill>
                <a:schemeClr val="tx2"/>
              </a:solidFill>
              <a:effectLst/>
              <a:ea typeface="Calibri" panose="020F0502020204030204" pitchFamily="34" charset="0"/>
            </a:endParaRPr>
          </a:p>
          <a:p>
            <a:pPr marL="342900" indent="-342900" defTabSz="457200">
              <a:lnSpc>
                <a:spcPct val="120000"/>
              </a:lnSpc>
              <a:spcBef>
                <a:spcPct val="20000"/>
              </a:spcBef>
              <a:buClr>
                <a:srgbClr val="2E8D55"/>
              </a:buClr>
              <a:buFont typeface=".Hiragino Kaku Gothic Interface W3"/>
              <a:buChar char="◉"/>
            </a:pPr>
            <a:endParaRPr lang="en-US" sz="4800" b="0" dirty="0">
              <a:solidFill>
                <a:schemeClr val="tx2"/>
              </a:solidFill>
              <a:effectLst/>
              <a:ea typeface="Calibri" panose="020F0502020204030204" pitchFamily="34" charset="0"/>
            </a:endParaRPr>
          </a:p>
          <a:p>
            <a:pPr marL="342900" indent="-342900" defTabSz="457200">
              <a:lnSpc>
                <a:spcPct val="120000"/>
              </a:lnSpc>
              <a:spcBef>
                <a:spcPct val="20000"/>
              </a:spcBef>
              <a:buClr>
                <a:srgbClr val="2E8D55"/>
              </a:buClr>
              <a:buFont typeface=".Hiragino Kaku Gothic Interface W3"/>
              <a:buChar char="◉"/>
            </a:pPr>
            <a:endParaRPr lang="en-US" sz="4800" spc="-30" dirty="0">
              <a:solidFill>
                <a:schemeClr val="tx2"/>
              </a:solidFill>
            </a:endParaRPr>
          </a:p>
          <a:p>
            <a:pPr marL="342900" indent="-342900" defTabSz="457200">
              <a:lnSpc>
                <a:spcPct val="120000"/>
              </a:lnSpc>
              <a:spcBef>
                <a:spcPct val="20000"/>
              </a:spcBef>
              <a:buClr>
                <a:srgbClr val="2E8D55"/>
              </a:buClr>
              <a:buFont typeface=".Hiragino Kaku Gothic Interface W3"/>
              <a:buChar char="◉"/>
            </a:pPr>
            <a:r>
              <a:rPr lang="en-US" sz="4800" b="1" spc="-30" dirty="0">
                <a:solidFill>
                  <a:schemeClr val="tx2"/>
                </a:solidFill>
              </a:rPr>
              <a:t>FGRS- </a:t>
            </a:r>
            <a:r>
              <a:rPr lang="en-US" sz="4800" spc="-30" dirty="0">
                <a:solidFill>
                  <a:schemeClr val="tx2"/>
                </a:solidFill>
              </a:rPr>
              <a:t>flare gas recovery system</a:t>
            </a:r>
          </a:p>
          <a:p>
            <a:pPr marL="342900" indent="-342900" defTabSz="457200">
              <a:lnSpc>
                <a:spcPct val="120000"/>
              </a:lnSpc>
              <a:spcBef>
                <a:spcPct val="20000"/>
              </a:spcBef>
              <a:buClr>
                <a:srgbClr val="2E8D55"/>
              </a:buClr>
              <a:buFont typeface=".Hiragino Kaku Gothic Interface W3"/>
              <a:buChar char="◉"/>
            </a:pPr>
            <a:r>
              <a:rPr lang="en-US" sz="4800" b="1" spc="-30" dirty="0">
                <a:solidFill>
                  <a:schemeClr val="tx2"/>
                </a:solidFill>
              </a:rPr>
              <a:t>MSS- m</a:t>
            </a:r>
            <a:r>
              <a:rPr lang="en-US" sz="4800" spc="-30" dirty="0">
                <a:solidFill>
                  <a:schemeClr val="tx2"/>
                </a:solidFill>
              </a:rPr>
              <a:t>aintenance, shut down and startup</a:t>
            </a:r>
            <a:endParaRPr lang="en-US" sz="4800" b="1" spc="-30" dirty="0">
              <a:solidFill>
                <a:schemeClr val="tx2"/>
              </a:solidFill>
            </a:endParaRPr>
          </a:p>
          <a:p>
            <a:pPr marL="342900" indent="-342900" defTabSz="457200">
              <a:lnSpc>
                <a:spcPct val="120000"/>
              </a:lnSpc>
              <a:spcBef>
                <a:spcPct val="20000"/>
              </a:spcBef>
              <a:buClr>
                <a:srgbClr val="2E8D55"/>
              </a:buClr>
              <a:buFont typeface=".Hiragino Kaku Gothic Interface W3"/>
              <a:buChar char="◉"/>
            </a:pPr>
            <a:r>
              <a:rPr lang="en-US" sz="4800" b="1" spc="-30" dirty="0">
                <a:solidFill>
                  <a:schemeClr val="tx2"/>
                </a:solidFill>
              </a:rPr>
              <a:t>RTO- </a:t>
            </a:r>
            <a:r>
              <a:rPr lang="en-US" sz="4800" spc="-30" dirty="0">
                <a:solidFill>
                  <a:schemeClr val="tx2"/>
                </a:solidFill>
              </a:rPr>
              <a:t>regenerative thermal oxidizer to reduce emissions to the atmosphere</a:t>
            </a:r>
          </a:p>
          <a:p>
            <a:pPr marL="342900" indent="-342900" defTabSz="457200">
              <a:lnSpc>
                <a:spcPct val="120000"/>
              </a:lnSpc>
              <a:spcBef>
                <a:spcPct val="20000"/>
              </a:spcBef>
              <a:buClr>
                <a:srgbClr val="2E8D55"/>
              </a:buClr>
              <a:buFont typeface=".Hiragino Kaku Gothic Interface W3"/>
              <a:buChar char="◉"/>
            </a:pPr>
            <a:r>
              <a:rPr lang="en-US" sz="4800" b="1" spc="-30" dirty="0">
                <a:solidFill>
                  <a:schemeClr val="tx2"/>
                </a:solidFill>
              </a:rPr>
              <a:t>TO- </a:t>
            </a:r>
            <a:r>
              <a:rPr lang="en-US" sz="4800" spc="-30" dirty="0">
                <a:solidFill>
                  <a:schemeClr val="tx2"/>
                </a:solidFill>
              </a:rPr>
              <a:t>thermal oxidizer </a:t>
            </a:r>
          </a:p>
          <a:p>
            <a:pPr marL="342900" indent="-342900" defTabSz="457200">
              <a:lnSpc>
                <a:spcPct val="120000"/>
              </a:lnSpc>
              <a:spcBef>
                <a:spcPct val="20000"/>
              </a:spcBef>
              <a:buClr>
                <a:srgbClr val="2E8D55"/>
              </a:buClr>
              <a:buFont typeface=".Hiragino Kaku Gothic Interface W3"/>
              <a:buChar char="◉"/>
            </a:pPr>
            <a:r>
              <a:rPr lang="en-US" sz="4800" b="1" spc="-30" dirty="0">
                <a:solidFill>
                  <a:schemeClr val="tx2"/>
                </a:solidFill>
              </a:rPr>
              <a:t>WWT- </a:t>
            </a:r>
            <a:r>
              <a:rPr lang="en-US" sz="4800" spc="-30" dirty="0">
                <a:solidFill>
                  <a:schemeClr val="tx2"/>
                </a:solidFill>
              </a:rPr>
              <a:t>wastewater treatment</a:t>
            </a:r>
          </a:p>
          <a:p>
            <a:pPr marL="342900" indent="-342900" defTabSz="457200">
              <a:lnSpc>
                <a:spcPct val="120000"/>
              </a:lnSpc>
              <a:spcBef>
                <a:spcPct val="20000"/>
              </a:spcBef>
              <a:buClr>
                <a:srgbClr val="2E8D55"/>
              </a:buClr>
              <a:buFont typeface=".Hiragino Kaku Gothic Interface W3"/>
              <a:buChar char="◉"/>
            </a:pPr>
            <a:r>
              <a:rPr lang="en-US" sz="4800" b="1" spc="-30" dirty="0">
                <a:solidFill>
                  <a:schemeClr val="tx2"/>
                </a:solidFill>
              </a:rPr>
              <a:t>WWTP-</a:t>
            </a:r>
            <a:r>
              <a:rPr lang="en-US" sz="4800" spc="-30" dirty="0">
                <a:solidFill>
                  <a:schemeClr val="tx2"/>
                </a:solidFill>
              </a:rPr>
              <a:t> wastewater treatment</a:t>
            </a:r>
            <a:r>
              <a:rPr lang="en-US" sz="4800" b="1" spc="-30" dirty="0">
                <a:solidFill>
                  <a:schemeClr val="tx2"/>
                </a:solidFill>
              </a:rPr>
              <a:t> </a:t>
            </a:r>
            <a:r>
              <a:rPr lang="en-US" sz="4800" spc="-30" dirty="0">
                <a:solidFill>
                  <a:schemeClr val="tx2"/>
                </a:solidFill>
              </a:rPr>
              <a:t>plant</a:t>
            </a:r>
          </a:p>
          <a:p>
            <a:pPr marL="342900" indent="-342900" defTabSz="457200">
              <a:lnSpc>
                <a:spcPct val="120000"/>
              </a:lnSpc>
              <a:spcBef>
                <a:spcPct val="20000"/>
              </a:spcBef>
              <a:buClr>
                <a:srgbClr val="2E8D55"/>
              </a:buClr>
              <a:buFont typeface=".Hiragino Kaku Gothic Interface W3"/>
              <a:buChar char="◉"/>
            </a:pPr>
            <a:endParaRPr lang="en-US" sz="4800" b="1" spc="-30" dirty="0">
              <a:solidFill>
                <a:schemeClr val="tx2"/>
              </a:solidFill>
            </a:endParaRPr>
          </a:p>
        </p:txBody>
      </p:sp>
      <p:sp>
        <p:nvSpPr>
          <p:cNvPr id="8" name="Rectangle 2">
            <a:extLst>
              <a:ext uri="{FF2B5EF4-FFF2-40B4-BE49-F238E27FC236}">
                <a16:creationId xmlns:a16="http://schemas.microsoft.com/office/drawing/2014/main" id="{3D7985AA-ACA5-4244-8382-3B6D6C2F812E}"/>
              </a:ext>
            </a:extLst>
          </p:cNvPr>
          <p:cNvSpPr txBox="1">
            <a:spLocks noChangeArrowheads="1"/>
          </p:cNvSpPr>
          <p:nvPr/>
        </p:nvSpPr>
        <p:spPr>
          <a:xfrm>
            <a:off x="1034716" y="304800"/>
            <a:ext cx="22114042" cy="2286000"/>
          </a:xfrm>
          <a:prstGeom prst="rect">
            <a:avLst/>
          </a:prstGeom>
        </p:spPr>
        <p:txBody>
          <a:bodyPr/>
          <a:lstStyle>
            <a:lvl1pPr algn="l" rtl="0" eaLnBrk="0" fontAlgn="base" hangingPunct="0">
              <a:lnSpc>
                <a:spcPct val="85000"/>
              </a:lnSpc>
              <a:spcBef>
                <a:spcPct val="0"/>
              </a:spcBef>
              <a:spcAft>
                <a:spcPct val="0"/>
              </a:spcAft>
              <a:defRPr sz="3600" b="1">
                <a:solidFill>
                  <a:schemeClr val="tx2"/>
                </a:solidFill>
                <a:latin typeface="+mj-lt"/>
                <a:ea typeface="+mj-ea"/>
                <a:cs typeface="+mj-cs"/>
              </a:defRPr>
            </a:lvl1pPr>
            <a:lvl2pPr algn="l" rtl="0" eaLnBrk="0" fontAlgn="base" hangingPunct="0">
              <a:lnSpc>
                <a:spcPct val="85000"/>
              </a:lnSpc>
              <a:spcBef>
                <a:spcPct val="0"/>
              </a:spcBef>
              <a:spcAft>
                <a:spcPct val="0"/>
              </a:spcAft>
              <a:defRPr sz="3600" b="1">
                <a:solidFill>
                  <a:schemeClr val="tx2"/>
                </a:solidFill>
                <a:latin typeface="Arial" charset="0"/>
              </a:defRPr>
            </a:lvl2pPr>
            <a:lvl3pPr algn="l" rtl="0" eaLnBrk="0" fontAlgn="base" hangingPunct="0">
              <a:lnSpc>
                <a:spcPct val="85000"/>
              </a:lnSpc>
              <a:spcBef>
                <a:spcPct val="0"/>
              </a:spcBef>
              <a:spcAft>
                <a:spcPct val="0"/>
              </a:spcAft>
              <a:defRPr sz="3600" b="1">
                <a:solidFill>
                  <a:schemeClr val="tx2"/>
                </a:solidFill>
                <a:latin typeface="Arial" charset="0"/>
              </a:defRPr>
            </a:lvl3pPr>
            <a:lvl4pPr algn="l" rtl="0" eaLnBrk="0" fontAlgn="base" hangingPunct="0">
              <a:lnSpc>
                <a:spcPct val="85000"/>
              </a:lnSpc>
              <a:spcBef>
                <a:spcPct val="0"/>
              </a:spcBef>
              <a:spcAft>
                <a:spcPct val="0"/>
              </a:spcAft>
              <a:defRPr sz="3600" b="1">
                <a:solidFill>
                  <a:schemeClr val="tx2"/>
                </a:solidFill>
                <a:latin typeface="Arial" charset="0"/>
              </a:defRPr>
            </a:lvl4pPr>
            <a:lvl5pPr algn="l" rtl="0" eaLnBrk="0" fontAlgn="base" hangingPunct="0">
              <a:lnSpc>
                <a:spcPct val="85000"/>
              </a:lnSpc>
              <a:spcBef>
                <a:spcPct val="0"/>
              </a:spcBef>
              <a:spcAft>
                <a:spcPct val="0"/>
              </a:spcAft>
              <a:defRPr sz="3600" b="1">
                <a:solidFill>
                  <a:schemeClr val="tx2"/>
                </a:solidFill>
                <a:latin typeface="Arial" charset="0"/>
              </a:defRPr>
            </a:lvl5pPr>
            <a:lvl6pPr marL="457200" algn="l" rtl="0" fontAlgn="base">
              <a:lnSpc>
                <a:spcPct val="85000"/>
              </a:lnSpc>
              <a:spcBef>
                <a:spcPct val="0"/>
              </a:spcBef>
              <a:spcAft>
                <a:spcPct val="0"/>
              </a:spcAft>
              <a:defRPr sz="3600" b="1">
                <a:solidFill>
                  <a:schemeClr val="tx2"/>
                </a:solidFill>
                <a:latin typeface="Arial" charset="0"/>
              </a:defRPr>
            </a:lvl6pPr>
            <a:lvl7pPr marL="914400" algn="l" rtl="0" fontAlgn="base">
              <a:lnSpc>
                <a:spcPct val="85000"/>
              </a:lnSpc>
              <a:spcBef>
                <a:spcPct val="0"/>
              </a:spcBef>
              <a:spcAft>
                <a:spcPct val="0"/>
              </a:spcAft>
              <a:defRPr sz="3600" b="1">
                <a:solidFill>
                  <a:schemeClr val="tx2"/>
                </a:solidFill>
                <a:latin typeface="Arial" charset="0"/>
              </a:defRPr>
            </a:lvl7pPr>
            <a:lvl8pPr marL="1371600" algn="l" rtl="0" fontAlgn="base">
              <a:lnSpc>
                <a:spcPct val="85000"/>
              </a:lnSpc>
              <a:spcBef>
                <a:spcPct val="0"/>
              </a:spcBef>
              <a:spcAft>
                <a:spcPct val="0"/>
              </a:spcAft>
              <a:defRPr sz="3600" b="1">
                <a:solidFill>
                  <a:schemeClr val="tx2"/>
                </a:solidFill>
                <a:latin typeface="Arial" charset="0"/>
              </a:defRPr>
            </a:lvl8pPr>
            <a:lvl9pPr marL="1828800" algn="l" rtl="0" fontAlgn="base">
              <a:lnSpc>
                <a:spcPct val="85000"/>
              </a:lnSpc>
              <a:spcBef>
                <a:spcPct val="0"/>
              </a:spcBef>
              <a:spcAft>
                <a:spcPct val="0"/>
              </a:spcAft>
              <a:defRPr sz="3600" b="1">
                <a:solidFill>
                  <a:schemeClr val="tx2"/>
                </a:solidFill>
                <a:latin typeface="Arial" charset="0"/>
              </a:defRPr>
            </a:lvl9pPr>
          </a:lstStyle>
          <a:p>
            <a:pPr algn="ctr"/>
            <a:r>
              <a:rPr lang="en-US" sz="8800" kern="0" dirty="0">
                <a:latin typeface="+mn-lt"/>
              </a:rPr>
              <a:t>Emissions &amp; Air Monitoring Acronyms &amp; Terms</a:t>
            </a:r>
          </a:p>
          <a:p>
            <a:pPr algn="ctr"/>
            <a:r>
              <a:rPr lang="en-US" sz="8800" kern="0" dirty="0">
                <a:solidFill>
                  <a:srgbClr val="1C997B"/>
                </a:solidFill>
                <a:latin typeface="+mn-lt"/>
              </a:rPr>
              <a:t>Criteria Pollutants and Precursors</a:t>
            </a:r>
          </a:p>
        </p:txBody>
      </p:sp>
    </p:spTree>
    <p:extLst>
      <p:ext uri="{BB962C8B-B14F-4D97-AF65-F5344CB8AC3E}">
        <p14:creationId xmlns:p14="http://schemas.microsoft.com/office/powerpoint/2010/main" val="283638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0748F9-4C99-47F7-8DE7-1CFF1C23783F}"/>
              </a:ext>
            </a:extLst>
          </p:cNvPr>
          <p:cNvSpPr txBox="1"/>
          <p:nvPr/>
        </p:nvSpPr>
        <p:spPr>
          <a:xfrm>
            <a:off x="1034716" y="2891987"/>
            <a:ext cx="21368084" cy="8579656"/>
          </a:xfrm>
          <a:prstGeom prst="rect">
            <a:avLst/>
          </a:prstGeom>
          <a:noFill/>
          <a:ln>
            <a:noFill/>
          </a:ln>
        </p:spPr>
        <p:txBody>
          <a:bodyPr wrap="square" rtlCol="0">
            <a:spAutoFit/>
          </a:bodyPr>
          <a:lstStyle/>
          <a:p>
            <a:pPr>
              <a:spcBef>
                <a:spcPts val="60"/>
              </a:spcBef>
              <a:buClr>
                <a:srgbClr val="2E8D55"/>
              </a:buClr>
            </a:pPr>
            <a:endParaRPr lang="en-US" sz="4400" b="0" dirty="0">
              <a:solidFill>
                <a:schemeClr val="tx2"/>
              </a:solidFill>
              <a:effectLst/>
              <a:ea typeface="Calibri" panose="020F0502020204030204" pitchFamily="34" charset="0"/>
            </a:endParaRPr>
          </a:p>
          <a:p>
            <a:pPr marL="571500" indent="-571500">
              <a:spcBef>
                <a:spcPts val="60"/>
              </a:spcBef>
              <a:buClr>
                <a:srgbClr val="2E8D55"/>
              </a:buClr>
              <a:buFont typeface="System Font Regular"/>
              <a:buChar char="◉"/>
            </a:pPr>
            <a:r>
              <a:rPr lang="en-US" sz="4400" b="1" dirty="0">
                <a:solidFill>
                  <a:schemeClr val="tx2"/>
                </a:solidFill>
              </a:rPr>
              <a:t>CO</a:t>
            </a:r>
            <a:r>
              <a:rPr lang="en-US" sz="4400" b="1" dirty="0">
                <a:solidFill>
                  <a:schemeClr val="tx2"/>
                </a:solidFill>
                <a:ea typeface="Calibri" panose="020F0502020204030204" pitchFamily="34" charset="0"/>
              </a:rPr>
              <a:t>-</a:t>
            </a:r>
            <a:r>
              <a:rPr lang="en-US" sz="4400" dirty="0">
                <a:solidFill>
                  <a:schemeClr val="tx2"/>
                </a:solidFill>
                <a:ea typeface="Calibri" panose="020F0502020204030204" pitchFamily="34" charset="0"/>
              </a:rPr>
              <a:t> </a:t>
            </a:r>
            <a:r>
              <a:rPr lang="en-US" sz="4400" b="1" dirty="0">
                <a:solidFill>
                  <a:srgbClr val="FF0000"/>
                </a:solidFill>
                <a:effectLst/>
                <a:ea typeface="Calibri" panose="020F0502020204030204" pitchFamily="34" charset="0"/>
              </a:rPr>
              <a:t>C</a:t>
            </a:r>
            <a:r>
              <a:rPr lang="en-US" sz="4400" b="0" dirty="0">
                <a:solidFill>
                  <a:schemeClr val="tx2"/>
                </a:solidFill>
                <a:effectLst/>
                <a:ea typeface="Calibri" panose="020F0502020204030204" pitchFamily="34" charset="0"/>
              </a:rPr>
              <a:t>arbon Mon</a:t>
            </a:r>
            <a:r>
              <a:rPr lang="en-US" sz="4400" b="1" dirty="0">
                <a:solidFill>
                  <a:srgbClr val="FF0000"/>
                </a:solidFill>
                <a:effectLst/>
                <a:ea typeface="Calibri" panose="020F0502020204030204" pitchFamily="34" charset="0"/>
              </a:rPr>
              <a:t>o</a:t>
            </a:r>
            <a:r>
              <a:rPr lang="en-US" sz="4400" b="0" dirty="0">
                <a:solidFill>
                  <a:schemeClr val="tx2"/>
                </a:solidFill>
                <a:effectLst/>
                <a:ea typeface="Calibri" panose="020F0502020204030204" pitchFamily="34" charset="0"/>
              </a:rPr>
              <a:t>xide. Formed when fuel is not burned</a:t>
            </a:r>
            <a:r>
              <a:rPr lang="en-US" sz="4400" b="0" spc="-30" dirty="0">
                <a:solidFill>
                  <a:schemeClr val="tx2"/>
                </a:solidFill>
                <a:effectLst/>
                <a:ea typeface="Calibri" panose="020F0502020204030204" pitchFamily="34" charset="0"/>
              </a:rPr>
              <a:t> </a:t>
            </a:r>
            <a:r>
              <a:rPr lang="en-US" sz="4400" b="0" dirty="0">
                <a:solidFill>
                  <a:schemeClr val="tx2"/>
                </a:solidFill>
                <a:effectLst/>
                <a:ea typeface="Calibri" panose="020F0502020204030204" pitchFamily="34" charset="0"/>
              </a:rPr>
              <a:t>completely.</a:t>
            </a:r>
          </a:p>
          <a:p>
            <a:pPr marR="0">
              <a:spcBef>
                <a:spcPts val="60"/>
              </a:spcBef>
              <a:spcAft>
                <a:spcPts val="0"/>
              </a:spcAft>
              <a:buClr>
                <a:srgbClr val="2E8D55"/>
              </a:buClr>
            </a:pPr>
            <a:endParaRPr lang="en-US" sz="4400" dirty="0">
              <a:solidFill>
                <a:schemeClr val="tx2"/>
              </a:solidFill>
              <a:ea typeface="Calibri" panose="020F0502020204030204" pitchFamily="34" charset="0"/>
            </a:endParaRPr>
          </a:p>
          <a:p>
            <a:pPr marL="571500" marR="0" indent="-571500">
              <a:spcBef>
                <a:spcPts val="60"/>
              </a:spcBef>
              <a:spcAft>
                <a:spcPts val="0"/>
              </a:spcAft>
              <a:buClr>
                <a:srgbClr val="2E8D55"/>
              </a:buClr>
              <a:buFont typeface="System Font Regular"/>
              <a:buChar char="◉"/>
            </a:pPr>
            <a:r>
              <a:rPr lang="en-US" sz="4400" b="1" dirty="0">
                <a:solidFill>
                  <a:schemeClr val="tx2"/>
                </a:solidFill>
                <a:ea typeface="Calibri" panose="020F0502020204030204" pitchFamily="34" charset="0"/>
              </a:rPr>
              <a:t>TSP- </a:t>
            </a:r>
            <a:r>
              <a:rPr lang="en-US" sz="4400" b="1" dirty="0">
                <a:solidFill>
                  <a:srgbClr val="FF0000"/>
                </a:solidFill>
                <a:effectLst/>
                <a:ea typeface="Calibri" panose="020F0502020204030204" pitchFamily="34" charset="0"/>
              </a:rPr>
              <a:t>T</a:t>
            </a:r>
            <a:r>
              <a:rPr lang="en-US" sz="4400" b="0" dirty="0">
                <a:solidFill>
                  <a:schemeClr val="tx2"/>
                </a:solidFill>
                <a:effectLst/>
                <a:ea typeface="Calibri" panose="020F0502020204030204" pitchFamily="34" charset="0"/>
              </a:rPr>
              <a:t>otal </a:t>
            </a:r>
            <a:r>
              <a:rPr lang="en-US" sz="4400" b="1" dirty="0">
                <a:solidFill>
                  <a:srgbClr val="FF0000"/>
                </a:solidFill>
                <a:effectLst/>
                <a:ea typeface="Calibri" panose="020F0502020204030204" pitchFamily="34" charset="0"/>
              </a:rPr>
              <a:t>S</a:t>
            </a:r>
            <a:r>
              <a:rPr lang="en-US" sz="4400" b="0" dirty="0">
                <a:solidFill>
                  <a:schemeClr val="tx2"/>
                </a:solidFill>
                <a:effectLst/>
                <a:ea typeface="Calibri" panose="020F0502020204030204" pitchFamily="34" charset="0"/>
              </a:rPr>
              <a:t>uspended </a:t>
            </a:r>
            <a:r>
              <a:rPr lang="en-US" sz="4400" b="1" dirty="0">
                <a:solidFill>
                  <a:srgbClr val="FF0000"/>
                </a:solidFill>
                <a:effectLst/>
                <a:ea typeface="Calibri" panose="020F0502020204030204" pitchFamily="34" charset="0"/>
              </a:rPr>
              <a:t>P</a:t>
            </a:r>
            <a:r>
              <a:rPr lang="en-US" sz="4400" b="0" dirty="0">
                <a:solidFill>
                  <a:schemeClr val="tx2"/>
                </a:solidFill>
                <a:effectLst/>
                <a:ea typeface="Calibri" panose="020F0502020204030204" pitchFamily="34" charset="0"/>
              </a:rPr>
              <a:t>articulates. Mixture of solid particles and liquid drops found in the air. Some particles, such as dust, dirt, soot, or smoke, are large or dark enough to be seen with the naked eye. Others are so small; they can only be detected using a</a:t>
            </a:r>
            <a:r>
              <a:rPr lang="en-US" sz="4400" b="0" spc="-40" dirty="0">
                <a:solidFill>
                  <a:schemeClr val="tx2"/>
                </a:solidFill>
                <a:effectLst/>
                <a:ea typeface="Calibri" panose="020F0502020204030204" pitchFamily="34" charset="0"/>
              </a:rPr>
              <a:t> </a:t>
            </a:r>
            <a:r>
              <a:rPr lang="en-US" sz="4400" b="0" dirty="0">
                <a:solidFill>
                  <a:schemeClr val="tx2"/>
                </a:solidFill>
                <a:effectLst/>
                <a:ea typeface="Calibri" panose="020F0502020204030204" pitchFamily="34" charset="0"/>
              </a:rPr>
              <a:t>microscope.</a:t>
            </a:r>
          </a:p>
          <a:p>
            <a:pPr marL="571500" marR="0" indent="-571500">
              <a:spcBef>
                <a:spcPts val="60"/>
              </a:spcBef>
              <a:spcAft>
                <a:spcPts val="0"/>
              </a:spcAft>
              <a:buClr>
                <a:srgbClr val="2E8D55"/>
              </a:buClr>
              <a:buFont typeface="System Font Regular"/>
              <a:buChar char="◉"/>
            </a:pPr>
            <a:endParaRPr lang="en-US" sz="4400" dirty="0">
              <a:solidFill>
                <a:schemeClr val="tx2"/>
              </a:solidFill>
              <a:ea typeface="Calibri" panose="020F0502020204030204" pitchFamily="34" charset="0"/>
            </a:endParaRPr>
          </a:p>
          <a:p>
            <a:pPr marL="571500" marR="0" indent="-571500">
              <a:spcBef>
                <a:spcPts val="60"/>
              </a:spcBef>
              <a:spcAft>
                <a:spcPts val="0"/>
              </a:spcAft>
              <a:buClr>
                <a:srgbClr val="2E8D55"/>
              </a:buClr>
              <a:buFont typeface="System Font Regular"/>
              <a:buChar char="◉"/>
            </a:pPr>
            <a:r>
              <a:rPr lang="en-US" sz="4400" b="1" dirty="0" err="1">
                <a:solidFill>
                  <a:schemeClr val="tx2"/>
                </a:solidFill>
                <a:effectLst/>
                <a:ea typeface="Calibri" panose="020F0502020204030204" pitchFamily="34" charset="0"/>
              </a:rPr>
              <a:t>SOx</a:t>
            </a:r>
            <a:r>
              <a:rPr lang="en-US" sz="4400" b="0" dirty="0">
                <a:solidFill>
                  <a:schemeClr val="tx2"/>
                </a:solidFill>
                <a:effectLst/>
                <a:ea typeface="Calibri" panose="020F0502020204030204" pitchFamily="34" charset="0"/>
              </a:rPr>
              <a:t>	- </a:t>
            </a:r>
            <a:r>
              <a:rPr lang="en-US" sz="4400" b="1" dirty="0">
                <a:solidFill>
                  <a:srgbClr val="FF0000"/>
                </a:solidFill>
                <a:effectLst/>
                <a:ea typeface="Calibri" panose="020F0502020204030204" pitchFamily="34" charset="0"/>
              </a:rPr>
              <a:t>S</a:t>
            </a:r>
            <a:r>
              <a:rPr lang="en-US" sz="4400" b="0" dirty="0">
                <a:solidFill>
                  <a:schemeClr val="tx2"/>
                </a:solidFill>
                <a:effectLst/>
                <a:ea typeface="Calibri" panose="020F0502020204030204" pitchFamily="34" charset="0"/>
              </a:rPr>
              <a:t>ulfur </a:t>
            </a:r>
            <a:r>
              <a:rPr lang="en-US" sz="4400" b="1" dirty="0">
                <a:solidFill>
                  <a:schemeClr val="tx2"/>
                </a:solidFill>
                <a:effectLst/>
                <a:ea typeface="Calibri" panose="020F0502020204030204" pitchFamily="34" charset="0"/>
              </a:rPr>
              <a:t>O</a:t>
            </a:r>
            <a:r>
              <a:rPr lang="en-US" sz="4400" b="0" dirty="0">
                <a:solidFill>
                  <a:schemeClr val="tx2"/>
                </a:solidFill>
                <a:effectLst/>
                <a:ea typeface="Calibri" panose="020F0502020204030204" pitchFamily="34" charset="0"/>
              </a:rPr>
              <a:t>xides (including sulfur dioxide and others in the family). Sulfur is prevalent in crude oil, coal, and ore that contains common metals like aluminum, copper, zinc, lead, and iron. </a:t>
            </a:r>
            <a:r>
              <a:rPr lang="en-US" sz="4400" b="0" dirty="0" err="1">
                <a:solidFill>
                  <a:schemeClr val="tx2"/>
                </a:solidFill>
                <a:effectLst/>
                <a:ea typeface="Calibri" panose="020F0502020204030204" pitchFamily="34" charset="0"/>
              </a:rPr>
              <a:t>SOx</a:t>
            </a:r>
            <a:r>
              <a:rPr lang="en-US" sz="4400" b="0" dirty="0">
                <a:solidFill>
                  <a:schemeClr val="tx2"/>
                </a:solidFill>
                <a:effectLst/>
                <a:ea typeface="Calibri" panose="020F0502020204030204" pitchFamily="34" charset="0"/>
              </a:rPr>
              <a:t> gases are formed when fuel containing sulfur, such as coal and oil, is burned; when gasoline is extracted from oil; or metals are extracted from</a:t>
            </a:r>
            <a:r>
              <a:rPr lang="en-US" sz="4400" b="0" spc="-20" dirty="0">
                <a:solidFill>
                  <a:schemeClr val="tx2"/>
                </a:solidFill>
                <a:effectLst/>
                <a:ea typeface="Calibri" panose="020F0502020204030204" pitchFamily="34" charset="0"/>
              </a:rPr>
              <a:t> </a:t>
            </a:r>
            <a:r>
              <a:rPr lang="en-US" sz="4400" b="0" dirty="0">
                <a:solidFill>
                  <a:schemeClr val="tx2"/>
                </a:solidFill>
                <a:effectLst/>
                <a:ea typeface="Calibri" panose="020F0502020204030204" pitchFamily="34" charset="0"/>
              </a:rPr>
              <a:t>ore.</a:t>
            </a:r>
          </a:p>
          <a:p>
            <a:pPr defTabSz="457200">
              <a:lnSpc>
                <a:spcPct val="120000"/>
              </a:lnSpc>
              <a:spcBef>
                <a:spcPct val="20000"/>
              </a:spcBef>
              <a:buClr>
                <a:srgbClr val="2E8D55"/>
              </a:buClr>
            </a:pPr>
            <a:endParaRPr lang="en-US" sz="4800" b="0" dirty="0">
              <a:solidFill>
                <a:schemeClr val="tx2"/>
              </a:solidFill>
              <a:effectLst/>
              <a:ea typeface="Calibri" panose="020F0502020204030204" pitchFamily="34" charset="0"/>
            </a:endParaRPr>
          </a:p>
        </p:txBody>
      </p:sp>
      <p:sp>
        <p:nvSpPr>
          <p:cNvPr id="8" name="Rectangle 2">
            <a:extLst>
              <a:ext uri="{FF2B5EF4-FFF2-40B4-BE49-F238E27FC236}">
                <a16:creationId xmlns:a16="http://schemas.microsoft.com/office/drawing/2014/main" id="{3D7985AA-ACA5-4244-8382-3B6D6C2F812E}"/>
              </a:ext>
            </a:extLst>
          </p:cNvPr>
          <p:cNvSpPr txBox="1">
            <a:spLocks noChangeArrowheads="1"/>
          </p:cNvSpPr>
          <p:nvPr/>
        </p:nvSpPr>
        <p:spPr>
          <a:xfrm>
            <a:off x="1034716" y="304800"/>
            <a:ext cx="22114042" cy="2286000"/>
          </a:xfrm>
          <a:prstGeom prst="rect">
            <a:avLst/>
          </a:prstGeom>
        </p:spPr>
        <p:txBody>
          <a:bodyPr/>
          <a:lstStyle>
            <a:lvl1pPr algn="l" rtl="0" eaLnBrk="0" fontAlgn="base" hangingPunct="0">
              <a:lnSpc>
                <a:spcPct val="85000"/>
              </a:lnSpc>
              <a:spcBef>
                <a:spcPct val="0"/>
              </a:spcBef>
              <a:spcAft>
                <a:spcPct val="0"/>
              </a:spcAft>
              <a:defRPr sz="3600" b="1">
                <a:solidFill>
                  <a:schemeClr val="tx2"/>
                </a:solidFill>
                <a:latin typeface="+mj-lt"/>
                <a:ea typeface="+mj-ea"/>
                <a:cs typeface="+mj-cs"/>
              </a:defRPr>
            </a:lvl1pPr>
            <a:lvl2pPr algn="l" rtl="0" eaLnBrk="0" fontAlgn="base" hangingPunct="0">
              <a:lnSpc>
                <a:spcPct val="85000"/>
              </a:lnSpc>
              <a:spcBef>
                <a:spcPct val="0"/>
              </a:spcBef>
              <a:spcAft>
                <a:spcPct val="0"/>
              </a:spcAft>
              <a:defRPr sz="3600" b="1">
                <a:solidFill>
                  <a:schemeClr val="tx2"/>
                </a:solidFill>
                <a:latin typeface="Arial" charset="0"/>
              </a:defRPr>
            </a:lvl2pPr>
            <a:lvl3pPr algn="l" rtl="0" eaLnBrk="0" fontAlgn="base" hangingPunct="0">
              <a:lnSpc>
                <a:spcPct val="85000"/>
              </a:lnSpc>
              <a:spcBef>
                <a:spcPct val="0"/>
              </a:spcBef>
              <a:spcAft>
                <a:spcPct val="0"/>
              </a:spcAft>
              <a:defRPr sz="3600" b="1">
                <a:solidFill>
                  <a:schemeClr val="tx2"/>
                </a:solidFill>
                <a:latin typeface="Arial" charset="0"/>
              </a:defRPr>
            </a:lvl3pPr>
            <a:lvl4pPr algn="l" rtl="0" eaLnBrk="0" fontAlgn="base" hangingPunct="0">
              <a:lnSpc>
                <a:spcPct val="85000"/>
              </a:lnSpc>
              <a:spcBef>
                <a:spcPct val="0"/>
              </a:spcBef>
              <a:spcAft>
                <a:spcPct val="0"/>
              </a:spcAft>
              <a:defRPr sz="3600" b="1">
                <a:solidFill>
                  <a:schemeClr val="tx2"/>
                </a:solidFill>
                <a:latin typeface="Arial" charset="0"/>
              </a:defRPr>
            </a:lvl4pPr>
            <a:lvl5pPr algn="l" rtl="0" eaLnBrk="0" fontAlgn="base" hangingPunct="0">
              <a:lnSpc>
                <a:spcPct val="85000"/>
              </a:lnSpc>
              <a:spcBef>
                <a:spcPct val="0"/>
              </a:spcBef>
              <a:spcAft>
                <a:spcPct val="0"/>
              </a:spcAft>
              <a:defRPr sz="3600" b="1">
                <a:solidFill>
                  <a:schemeClr val="tx2"/>
                </a:solidFill>
                <a:latin typeface="Arial" charset="0"/>
              </a:defRPr>
            </a:lvl5pPr>
            <a:lvl6pPr marL="457200" algn="l" rtl="0" fontAlgn="base">
              <a:lnSpc>
                <a:spcPct val="85000"/>
              </a:lnSpc>
              <a:spcBef>
                <a:spcPct val="0"/>
              </a:spcBef>
              <a:spcAft>
                <a:spcPct val="0"/>
              </a:spcAft>
              <a:defRPr sz="3600" b="1">
                <a:solidFill>
                  <a:schemeClr val="tx2"/>
                </a:solidFill>
                <a:latin typeface="Arial" charset="0"/>
              </a:defRPr>
            </a:lvl6pPr>
            <a:lvl7pPr marL="914400" algn="l" rtl="0" fontAlgn="base">
              <a:lnSpc>
                <a:spcPct val="85000"/>
              </a:lnSpc>
              <a:spcBef>
                <a:spcPct val="0"/>
              </a:spcBef>
              <a:spcAft>
                <a:spcPct val="0"/>
              </a:spcAft>
              <a:defRPr sz="3600" b="1">
                <a:solidFill>
                  <a:schemeClr val="tx2"/>
                </a:solidFill>
                <a:latin typeface="Arial" charset="0"/>
              </a:defRPr>
            </a:lvl7pPr>
            <a:lvl8pPr marL="1371600" algn="l" rtl="0" fontAlgn="base">
              <a:lnSpc>
                <a:spcPct val="85000"/>
              </a:lnSpc>
              <a:spcBef>
                <a:spcPct val="0"/>
              </a:spcBef>
              <a:spcAft>
                <a:spcPct val="0"/>
              </a:spcAft>
              <a:defRPr sz="3600" b="1">
                <a:solidFill>
                  <a:schemeClr val="tx2"/>
                </a:solidFill>
                <a:latin typeface="Arial" charset="0"/>
              </a:defRPr>
            </a:lvl8pPr>
            <a:lvl9pPr marL="1828800" algn="l" rtl="0" fontAlgn="base">
              <a:lnSpc>
                <a:spcPct val="85000"/>
              </a:lnSpc>
              <a:spcBef>
                <a:spcPct val="0"/>
              </a:spcBef>
              <a:spcAft>
                <a:spcPct val="0"/>
              </a:spcAft>
              <a:defRPr sz="3600" b="1">
                <a:solidFill>
                  <a:schemeClr val="tx2"/>
                </a:solidFill>
                <a:latin typeface="Arial" charset="0"/>
              </a:defRPr>
            </a:lvl9pPr>
          </a:lstStyle>
          <a:p>
            <a:pPr algn="ctr"/>
            <a:r>
              <a:rPr lang="en-US" sz="8800" kern="0" dirty="0">
                <a:latin typeface="+mn-lt"/>
              </a:rPr>
              <a:t>Emissions &amp; Air Monitoring Acronyms &amp; Terms</a:t>
            </a:r>
          </a:p>
          <a:p>
            <a:pPr algn="ctr"/>
            <a:r>
              <a:rPr lang="en-US" sz="8800" kern="0" dirty="0">
                <a:solidFill>
                  <a:srgbClr val="1C997B"/>
                </a:solidFill>
                <a:latin typeface="+mn-lt"/>
              </a:rPr>
              <a:t>Criteria Pollutants and Precursors</a:t>
            </a:r>
          </a:p>
        </p:txBody>
      </p:sp>
    </p:spTree>
    <p:extLst>
      <p:ext uri="{BB962C8B-B14F-4D97-AF65-F5344CB8AC3E}">
        <p14:creationId xmlns:p14="http://schemas.microsoft.com/office/powerpoint/2010/main" val="1583553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0748F9-4C99-47F7-8DE7-1CFF1C23783F}"/>
              </a:ext>
            </a:extLst>
          </p:cNvPr>
          <p:cNvSpPr txBox="1"/>
          <p:nvPr/>
        </p:nvSpPr>
        <p:spPr>
          <a:xfrm>
            <a:off x="1034716" y="3196787"/>
            <a:ext cx="21368084" cy="8920391"/>
          </a:xfrm>
          <a:prstGeom prst="rect">
            <a:avLst/>
          </a:prstGeom>
          <a:noFill/>
          <a:ln>
            <a:noFill/>
          </a:ln>
        </p:spPr>
        <p:txBody>
          <a:bodyPr wrap="square" rtlCol="0">
            <a:spAutoFit/>
          </a:bodyPr>
          <a:lstStyle/>
          <a:p>
            <a:pPr marL="571500" indent="-571500">
              <a:spcBef>
                <a:spcPts val="60"/>
              </a:spcBef>
              <a:buClr>
                <a:srgbClr val="2E8D55"/>
              </a:buClr>
              <a:buFont typeface="System Font Regular"/>
              <a:buChar char="◉"/>
            </a:pPr>
            <a:r>
              <a:rPr lang="en-US" sz="4800" b="1" spc="-30" dirty="0">
                <a:solidFill>
                  <a:schemeClr val="tx2"/>
                </a:solidFill>
              </a:rPr>
              <a:t>Benzene- </a:t>
            </a:r>
            <a:r>
              <a:rPr lang="en-US" sz="4800" dirty="0"/>
              <a:t> </a:t>
            </a:r>
            <a:r>
              <a:rPr lang="en-US" sz="4800" dirty="0">
                <a:solidFill>
                  <a:srgbClr val="202020"/>
                </a:solidFill>
              </a:rPr>
              <a:t>a colorless liquid with a sweet odor. It evaporates into the air very quickly and dissolves slightly in water. It is highly flammable and is formed from both natural processes and human activities.  Benzene is widely used in the United States; it ranks in the top 20 chemicals for production volume. Some industries use Benzene to make other chemicals that are used to make plastics, resins, nylon, and other synthetic fibers. Benzene is also used to make some types of rubbers, lubricants, dyes, detergents, drugs, and pesticides. Natural sources of Benzene include emissions from volcanoes and forest fires. Benzene is also a natural part of crude oil, gasoline, and cigarette smoke.  It is a known human carcinogen. (Source: Agency for Toxic Substances and Disease Registry) </a:t>
            </a:r>
          </a:p>
          <a:p>
            <a:pPr>
              <a:spcBef>
                <a:spcPts val="60"/>
              </a:spcBef>
              <a:buClr>
                <a:srgbClr val="2E8D55"/>
              </a:buClr>
            </a:pPr>
            <a:endParaRPr lang="en-US" sz="4400" b="0" dirty="0">
              <a:solidFill>
                <a:schemeClr val="tx2"/>
              </a:solidFill>
              <a:effectLst/>
              <a:ea typeface="Calibri" panose="020F0502020204030204" pitchFamily="34" charset="0"/>
            </a:endParaRPr>
          </a:p>
          <a:p>
            <a:pPr>
              <a:spcBef>
                <a:spcPts val="60"/>
              </a:spcBef>
              <a:buClr>
                <a:srgbClr val="2E8D55"/>
              </a:buClr>
            </a:pPr>
            <a:endParaRPr lang="en-US" sz="4800" b="0" dirty="0">
              <a:solidFill>
                <a:schemeClr val="tx2"/>
              </a:solidFill>
              <a:effectLst/>
              <a:ea typeface="Calibri" panose="020F0502020204030204" pitchFamily="34" charset="0"/>
            </a:endParaRPr>
          </a:p>
        </p:txBody>
      </p:sp>
      <p:sp>
        <p:nvSpPr>
          <p:cNvPr id="8" name="Rectangle 2">
            <a:extLst>
              <a:ext uri="{FF2B5EF4-FFF2-40B4-BE49-F238E27FC236}">
                <a16:creationId xmlns:a16="http://schemas.microsoft.com/office/drawing/2014/main" id="{3D7985AA-ACA5-4244-8382-3B6D6C2F812E}"/>
              </a:ext>
            </a:extLst>
          </p:cNvPr>
          <p:cNvSpPr txBox="1">
            <a:spLocks noChangeArrowheads="1"/>
          </p:cNvSpPr>
          <p:nvPr/>
        </p:nvSpPr>
        <p:spPr>
          <a:xfrm>
            <a:off x="1034716" y="304800"/>
            <a:ext cx="22114042" cy="2286000"/>
          </a:xfrm>
          <a:prstGeom prst="rect">
            <a:avLst/>
          </a:prstGeom>
        </p:spPr>
        <p:txBody>
          <a:bodyPr/>
          <a:lstStyle>
            <a:lvl1pPr algn="l" rtl="0" eaLnBrk="0" fontAlgn="base" hangingPunct="0">
              <a:lnSpc>
                <a:spcPct val="85000"/>
              </a:lnSpc>
              <a:spcBef>
                <a:spcPct val="0"/>
              </a:spcBef>
              <a:spcAft>
                <a:spcPct val="0"/>
              </a:spcAft>
              <a:defRPr sz="3600" b="1">
                <a:solidFill>
                  <a:schemeClr val="tx2"/>
                </a:solidFill>
                <a:latin typeface="+mj-lt"/>
                <a:ea typeface="+mj-ea"/>
                <a:cs typeface="+mj-cs"/>
              </a:defRPr>
            </a:lvl1pPr>
            <a:lvl2pPr algn="l" rtl="0" eaLnBrk="0" fontAlgn="base" hangingPunct="0">
              <a:lnSpc>
                <a:spcPct val="85000"/>
              </a:lnSpc>
              <a:spcBef>
                <a:spcPct val="0"/>
              </a:spcBef>
              <a:spcAft>
                <a:spcPct val="0"/>
              </a:spcAft>
              <a:defRPr sz="3600" b="1">
                <a:solidFill>
                  <a:schemeClr val="tx2"/>
                </a:solidFill>
                <a:latin typeface="Arial" charset="0"/>
              </a:defRPr>
            </a:lvl2pPr>
            <a:lvl3pPr algn="l" rtl="0" eaLnBrk="0" fontAlgn="base" hangingPunct="0">
              <a:lnSpc>
                <a:spcPct val="85000"/>
              </a:lnSpc>
              <a:spcBef>
                <a:spcPct val="0"/>
              </a:spcBef>
              <a:spcAft>
                <a:spcPct val="0"/>
              </a:spcAft>
              <a:defRPr sz="3600" b="1">
                <a:solidFill>
                  <a:schemeClr val="tx2"/>
                </a:solidFill>
                <a:latin typeface="Arial" charset="0"/>
              </a:defRPr>
            </a:lvl3pPr>
            <a:lvl4pPr algn="l" rtl="0" eaLnBrk="0" fontAlgn="base" hangingPunct="0">
              <a:lnSpc>
                <a:spcPct val="85000"/>
              </a:lnSpc>
              <a:spcBef>
                <a:spcPct val="0"/>
              </a:spcBef>
              <a:spcAft>
                <a:spcPct val="0"/>
              </a:spcAft>
              <a:defRPr sz="3600" b="1">
                <a:solidFill>
                  <a:schemeClr val="tx2"/>
                </a:solidFill>
                <a:latin typeface="Arial" charset="0"/>
              </a:defRPr>
            </a:lvl4pPr>
            <a:lvl5pPr algn="l" rtl="0" eaLnBrk="0" fontAlgn="base" hangingPunct="0">
              <a:lnSpc>
                <a:spcPct val="85000"/>
              </a:lnSpc>
              <a:spcBef>
                <a:spcPct val="0"/>
              </a:spcBef>
              <a:spcAft>
                <a:spcPct val="0"/>
              </a:spcAft>
              <a:defRPr sz="3600" b="1">
                <a:solidFill>
                  <a:schemeClr val="tx2"/>
                </a:solidFill>
                <a:latin typeface="Arial" charset="0"/>
              </a:defRPr>
            </a:lvl5pPr>
            <a:lvl6pPr marL="457200" algn="l" rtl="0" fontAlgn="base">
              <a:lnSpc>
                <a:spcPct val="85000"/>
              </a:lnSpc>
              <a:spcBef>
                <a:spcPct val="0"/>
              </a:spcBef>
              <a:spcAft>
                <a:spcPct val="0"/>
              </a:spcAft>
              <a:defRPr sz="3600" b="1">
                <a:solidFill>
                  <a:schemeClr val="tx2"/>
                </a:solidFill>
                <a:latin typeface="Arial" charset="0"/>
              </a:defRPr>
            </a:lvl6pPr>
            <a:lvl7pPr marL="914400" algn="l" rtl="0" fontAlgn="base">
              <a:lnSpc>
                <a:spcPct val="85000"/>
              </a:lnSpc>
              <a:spcBef>
                <a:spcPct val="0"/>
              </a:spcBef>
              <a:spcAft>
                <a:spcPct val="0"/>
              </a:spcAft>
              <a:defRPr sz="3600" b="1">
                <a:solidFill>
                  <a:schemeClr val="tx2"/>
                </a:solidFill>
                <a:latin typeface="Arial" charset="0"/>
              </a:defRPr>
            </a:lvl7pPr>
            <a:lvl8pPr marL="1371600" algn="l" rtl="0" fontAlgn="base">
              <a:lnSpc>
                <a:spcPct val="85000"/>
              </a:lnSpc>
              <a:spcBef>
                <a:spcPct val="0"/>
              </a:spcBef>
              <a:spcAft>
                <a:spcPct val="0"/>
              </a:spcAft>
              <a:defRPr sz="3600" b="1">
                <a:solidFill>
                  <a:schemeClr val="tx2"/>
                </a:solidFill>
                <a:latin typeface="Arial" charset="0"/>
              </a:defRPr>
            </a:lvl8pPr>
            <a:lvl9pPr marL="1828800" algn="l" rtl="0" fontAlgn="base">
              <a:lnSpc>
                <a:spcPct val="85000"/>
              </a:lnSpc>
              <a:spcBef>
                <a:spcPct val="0"/>
              </a:spcBef>
              <a:spcAft>
                <a:spcPct val="0"/>
              </a:spcAft>
              <a:defRPr sz="3600" b="1">
                <a:solidFill>
                  <a:schemeClr val="tx2"/>
                </a:solidFill>
                <a:latin typeface="Arial" charset="0"/>
              </a:defRPr>
            </a:lvl9pPr>
          </a:lstStyle>
          <a:p>
            <a:pPr algn="ctr"/>
            <a:r>
              <a:rPr lang="en-US" sz="8800" kern="0" dirty="0">
                <a:latin typeface="+mn-lt"/>
              </a:rPr>
              <a:t>Emissions &amp; Air Monitoring Acronyms &amp; Terms</a:t>
            </a:r>
          </a:p>
          <a:p>
            <a:pPr algn="ctr"/>
            <a:r>
              <a:rPr lang="en-US" sz="8800" kern="0" dirty="0">
                <a:solidFill>
                  <a:srgbClr val="1C997B"/>
                </a:solidFill>
                <a:latin typeface="+mn-lt"/>
              </a:rPr>
              <a:t>Pollutant Descriptions</a:t>
            </a:r>
          </a:p>
        </p:txBody>
      </p:sp>
    </p:spTree>
    <p:extLst>
      <p:ext uri="{BB962C8B-B14F-4D97-AF65-F5344CB8AC3E}">
        <p14:creationId xmlns:p14="http://schemas.microsoft.com/office/powerpoint/2010/main" val="598054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0748F9-4C99-47F7-8DE7-1CFF1C23783F}"/>
              </a:ext>
            </a:extLst>
          </p:cNvPr>
          <p:cNvSpPr txBox="1"/>
          <p:nvPr/>
        </p:nvSpPr>
        <p:spPr>
          <a:xfrm>
            <a:off x="1034716" y="3196787"/>
            <a:ext cx="21368084" cy="5275803"/>
          </a:xfrm>
          <a:prstGeom prst="rect">
            <a:avLst/>
          </a:prstGeom>
          <a:noFill/>
          <a:ln>
            <a:noFill/>
          </a:ln>
        </p:spPr>
        <p:txBody>
          <a:bodyPr wrap="square" rtlCol="0">
            <a:spAutoFit/>
          </a:bodyPr>
          <a:lstStyle/>
          <a:p>
            <a:pPr marL="571500" indent="-571500">
              <a:spcBef>
                <a:spcPts val="60"/>
              </a:spcBef>
              <a:buClr>
                <a:srgbClr val="2E8D55"/>
              </a:buClr>
              <a:buFont typeface="System Font Regular"/>
              <a:buChar char="◉"/>
            </a:pPr>
            <a:r>
              <a:rPr lang="en-US" sz="4800" b="1" spc="-30" dirty="0">
                <a:solidFill>
                  <a:schemeClr val="tx2"/>
                </a:solidFill>
              </a:rPr>
              <a:t>1,3-Butadiene- </a:t>
            </a:r>
            <a:r>
              <a:rPr lang="en-US" sz="4800" dirty="0">
                <a:solidFill>
                  <a:schemeClr val="tx2"/>
                </a:solidFill>
              </a:rPr>
              <a:t>  a chemical made from the processing of petroleum. It is a colorless gas with a mild gasoline-like odor. About 60% of the manufactured 1,3-Butadiene is used to make synthetic rubber. Synthetic rubber is widely used for tires on cars and trucks.  1,3-Butadiene is also used to make plastics including acrylics. Small amounts are found in gasoline. It is a carcinogen. (Source: Agency for Toxic Substances and Disease Registry) </a:t>
            </a:r>
            <a:endParaRPr lang="en-US" sz="4800" b="0" dirty="0">
              <a:solidFill>
                <a:schemeClr val="tx2"/>
              </a:solidFill>
              <a:effectLst/>
              <a:ea typeface="Calibri" panose="020F0502020204030204" pitchFamily="34" charset="0"/>
            </a:endParaRPr>
          </a:p>
          <a:p>
            <a:pPr>
              <a:spcBef>
                <a:spcPts val="60"/>
              </a:spcBef>
              <a:buClr>
                <a:srgbClr val="2E8D55"/>
              </a:buClr>
            </a:pPr>
            <a:endParaRPr lang="en-US" sz="4800" b="0" dirty="0">
              <a:solidFill>
                <a:schemeClr val="tx2"/>
              </a:solidFill>
              <a:effectLst/>
              <a:ea typeface="Calibri" panose="020F0502020204030204" pitchFamily="34" charset="0"/>
            </a:endParaRPr>
          </a:p>
        </p:txBody>
      </p:sp>
      <p:sp>
        <p:nvSpPr>
          <p:cNvPr id="8" name="Rectangle 2">
            <a:extLst>
              <a:ext uri="{FF2B5EF4-FFF2-40B4-BE49-F238E27FC236}">
                <a16:creationId xmlns:a16="http://schemas.microsoft.com/office/drawing/2014/main" id="{3D7985AA-ACA5-4244-8382-3B6D6C2F812E}"/>
              </a:ext>
            </a:extLst>
          </p:cNvPr>
          <p:cNvSpPr txBox="1">
            <a:spLocks noChangeArrowheads="1"/>
          </p:cNvSpPr>
          <p:nvPr/>
        </p:nvSpPr>
        <p:spPr>
          <a:xfrm>
            <a:off x="1034716" y="304800"/>
            <a:ext cx="22114042" cy="2286000"/>
          </a:xfrm>
          <a:prstGeom prst="rect">
            <a:avLst/>
          </a:prstGeom>
        </p:spPr>
        <p:txBody>
          <a:bodyPr/>
          <a:lstStyle>
            <a:lvl1pPr algn="l" rtl="0" eaLnBrk="0" fontAlgn="base" hangingPunct="0">
              <a:lnSpc>
                <a:spcPct val="85000"/>
              </a:lnSpc>
              <a:spcBef>
                <a:spcPct val="0"/>
              </a:spcBef>
              <a:spcAft>
                <a:spcPct val="0"/>
              </a:spcAft>
              <a:defRPr sz="3600" b="1">
                <a:solidFill>
                  <a:schemeClr val="tx2"/>
                </a:solidFill>
                <a:latin typeface="+mj-lt"/>
                <a:ea typeface="+mj-ea"/>
                <a:cs typeface="+mj-cs"/>
              </a:defRPr>
            </a:lvl1pPr>
            <a:lvl2pPr algn="l" rtl="0" eaLnBrk="0" fontAlgn="base" hangingPunct="0">
              <a:lnSpc>
                <a:spcPct val="85000"/>
              </a:lnSpc>
              <a:spcBef>
                <a:spcPct val="0"/>
              </a:spcBef>
              <a:spcAft>
                <a:spcPct val="0"/>
              </a:spcAft>
              <a:defRPr sz="3600" b="1">
                <a:solidFill>
                  <a:schemeClr val="tx2"/>
                </a:solidFill>
                <a:latin typeface="Arial" charset="0"/>
              </a:defRPr>
            </a:lvl2pPr>
            <a:lvl3pPr algn="l" rtl="0" eaLnBrk="0" fontAlgn="base" hangingPunct="0">
              <a:lnSpc>
                <a:spcPct val="85000"/>
              </a:lnSpc>
              <a:spcBef>
                <a:spcPct val="0"/>
              </a:spcBef>
              <a:spcAft>
                <a:spcPct val="0"/>
              </a:spcAft>
              <a:defRPr sz="3600" b="1">
                <a:solidFill>
                  <a:schemeClr val="tx2"/>
                </a:solidFill>
                <a:latin typeface="Arial" charset="0"/>
              </a:defRPr>
            </a:lvl3pPr>
            <a:lvl4pPr algn="l" rtl="0" eaLnBrk="0" fontAlgn="base" hangingPunct="0">
              <a:lnSpc>
                <a:spcPct val="85000"/>
              </a:lnSpc>
              <a:spcBef>
                <a:spcPct val="0"/>
              </a:spcBef>
              <a:spcAft>
                <a:spcPct val="0"/>
              </a:spcAft>
              <a:defRPr sz="3600" b="1">
                <a:solidFill>
                  <a:schemeClr val="tx2"/>
                </a:solidFill>
                <a:latin typeface="Arial" charset="0"/>
              </a:defRPr>
            </a:lvl4pPr>
            <a:lvl5pPr algn="l" rtl="0" eaLnBrk="0" fontAlgn="base" hangingPunct="0">
              <a:lnSpc>
                <a:spcPct val="85000"/>
              </a:lnSpc>
              <a:spcBef>
                <a:spcPct val="0"/>
              </a:spcBef>
              <a:spcAft>
                <a:spcPct val="0"/>
              </a:spcAft>
              <a:defRPr sz="3600" b="1">
                <a:solidFill>
                  <a:schemeClr val="tx2"/>
                </a:solidFill>
                <a:latin typeface="Arial" charset="0"/>
              </a:defRPr>
            </a:lvl5pPr>
            <a:lvl6pPr marL="457200" algn="l" rtl="0" fontAlgn="base">
              <a:lnSpc>
                <a:spcPct val="85000"/>
              </a:lnSpc>
              <a:spcBef>
                <a:spcPct val="0"/>
              </a:spcBef>
              <a:spcAft>
                <a:spcPct val="0"/>
              </a:spcAft>
              <a:defRPr sz="3600" b="1">
                <a:solidFill>
                  <a:schemeClr val="tx2"/>
                </a:solidFill>
                <a:latin typeface="Arial" charset="0"/>
              </a:defRPr>
            </a:lvl6pPr>
            <a:lvl7pPr marL="914400" algn="l" rtl="0" fontAlgn="base">
              <a:lnSpc>
                <a:spcPct val="85000"/>
              </a:lnSpc>
              <a:spcBef>
                <a:spcPct val="0"/>
              </a:spcBef>
              <a:spcAft>
                <a:spcPct val="0"/>
              </a:spcAft>
              <a:defRPr sz="3600" b="1">
                <a:solidFill>
                  <a:schemeClr val="tx2"/>
                </a:solidFill>
                <a:latin typeface="Arial" charset="0"/>
              </a:defRPr>
            </a:lvl7pPr>
            <a:lvl8pPr marL="1371600" algn="l" rtl="0" fontAlgn="base">
              <a:lnSpc>
                <a:spcPct val="85000"/>
              </a:lnSpc>
              <a:spcBef>
                <a:spcPct val="0"/>
              </a:spcBef>
              <a:spcAft>
                <a:spcPct val="0"/>
              </a:spcAft>
              <a:defRPr sz="3600" b="1">
                <a:solidFill>
                  <a:schemeClr val="tx2"/>
                </a:solidFill>
                <a:latin typeface="Arial" charset="0"/>
              </a:defRPr>
            </a:lvl8pPr>
            <a:lvl9pPr marL="1828800" algn="l" rtl="0" fontAlgn="base">
              <a:lnSpc>
                <a:spcPct val="85000"/>
              </a:lnSpc>
              <a:spcBef>
                <a:spcPct val="0"/>
              </a:spcBef>
              <a:spcAft>
                <a:spcPct val="0"/>
              </a:spcAft>
              <a:defRPr sz="3600" b="1">
                <a:solidFill>
                  <a:schemeClr val="tx2"/>
                </a:solidFill>
                <a:latin typeface="Arial" charset="0"/>
              </a:defRPr>
            </a:lvl9pPr>
          </a:lstStyle>
          <a:p>
            <a:pPr algn="ctr"/>
            <a:r>
              <a:rPr lang="en-US" sz="8800" kern="0" dirty="0">
                <a:latin typeface="+mn-lt"/>
              </a:rPr>
              <a:t>Emissions &amp; Air Monitoring Acronyms &amp; Terms</a:t>
            </a:r>
          </a:p>
          <a:p>
            <a:pPr algn="ctr"/>
            <a:r>
              <a:rPr lang="en-US" sz="8800" kern="0" dirty="0">
                <a:solidFill>
                  <a:srgbClr val="1C997B"/>
                </a:solidFill>
                <a:latin typeface="+mn-lt"/>
              </a:rPr>
              <a:t>Pollutant Descriptions</a:t>
            </a:r>
          </a:p>
        </p:txBody>
      </p:sp>
    </p:spTree>
    <p:extLst>
      <p:ext uri="{BB962C8B-B14F-4D97-AF65-F5344CB8AC3E}">
        <p14:creationId xmlns:p14="http://schemas.microsoft.com/office/powerpoint/2010/main" val="1609694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0748F9-4C99-47F7-8DE7-1CFF1C23783F}"/>
              </a:ext>
            </a:extLst>
          </p:cNvPr>
          <p:cNvSpPr txBox="1"/>
          <p:nvPr/>
        </p:nvSpPr>
        <p:spPr>
          <a:xfrm>
            <a:off x="1034716" y="2590800"/>
            <a:ext cx="21368084" cy="7817525"/>
          </a:xfrm>
          <a:prstGeom prst="rect">
            <a:avLst/>
          </a:prstGeom>
          <a:noFill/>
          <a:ln>
            <a:noFill/>
          </a:ln>
        </p:spPr>
        <p:txBody>
          <a:bodyPr wrap="square" rtlCol="0">
            <a:spAutoFit/>
          </a:bodyPr>
          <a:lstStyle/>
          <a:p>
            <a:pPr marL="342900" indent="-342900" defTabSz="457200">
              <a:lnSpc>
                <a:spcPct val="120000"/>
              </a:lnSpc>
              <a:spcBef>
                <a:spcPct val="20000"/>
              </a:spcBef>
              <a:buClr>
                <a:srgbClr val="2E8D55"/>
              </a:buClr>
              <a:buFont typeface=".Hiragino Kaku Gothic Interface W3"/>
              <a:buChar char="◉"/>
            </a:pPr>
            <a:r>
              <a:rPr lang="en-US" sz="6000" b="1" spc="-30" dirty="0">
                <a:solidFill>
                  <a:schemeClr val="tx2"/>
                </a:solidFill>
              </a:rPr>
              <a:t>TCEQ Home Page- </a:t>
            </a:r>
          </a:p>
          <a:p>
            <a:pPr marL="1600017" lvl="1" indent="-685800" defTabSz="457200">
              <a:lnSpc>
                <a:spcPct val="120000"/>
              </a:lnSpc>
              <a:spcBef>
                <a:spcPct val="20000"/>
              </a:spcBef>
              <a:buClr>
                <a:srgbClr val="FFC000"/>
              </a:buClr>
              <a:buFont typeface="Wingdings" pitchFamily="2" charset="2"/>
              <a:buChar char="Ø"/>
            </a:pPr>
            <a:r>
              <a:rPr lang="en-US" sz="6000" u="sng" spc="-30" dirty="0" err="1">
                <a:solidFill>
                  <a:schemeClr val="tx2"/>
                </a:solidFill>
              </a:rPr>
              <a:t>www.tceq.Texas.gov</a:t>
            </a:r>
            <a:endParaRPr lang="en-US" sz="6000" spc="-30" dirty="0">
              <a:solidFill>
                <a:schemeClr val="tx2"/>
              </a:solidFill>
            </a:endParaRPr>
          </a:p>
          <a:p>
            <a:pPr marL="342900" indent="-342900" defTabSz="457200">
              <a:lnSpc>
                <a:spcPct val="120000"/>
              </a:lnSpc>
              <a:spcBef>
                <a:spcPct val="20000"/>
              </a:spcBef>
              <a:buClr>
                <a:srgbClr val="2E8D55"/>
              </a:buClr>
              <a:buFont typeface=".Hiragino Kaku Gothic Interface W3"/>
              <a:buChar char="◉"/>
            </a:pPr>
            <a:r>
              <a:rPr lang="en-US" sz="6000" b="1" spc="-30" dirty="0">
                <a:solidFill>
                  <a:schemeClr val="tx2"/>
                </a:solidFill>
              </a:rPr>
              <a:t>EPA</a:t>
            </a:r>
          </a:p>
          <a:p>
            <a:pPr marL="1485900" lvl="1" indent="-571500">
              <a:buClr>
                <a:srgbClr val="FFC000"/>
              </a:buClr>
              <a:buFont typeface="Wingdings" panose="05000000000000000000" pitchFamily="2" charset="2"/>
              <a:buChar char="Ø"/>
            </a:pPr>
            <a:r>
              <a:rPr lang="en-US" sz="5400" dirty="0">
                <a:solidFill>
                  <a:schemeClr val="tx2"/>
                </a:solidFill>
              </a:rPr>
              <a:t>TRI Program Home Page- </a:t>
            </a:r>
            <a:r>
              <a:rPr lang="en-US" sz="5400" dirty="0">
                <a:solidFill>
                  <a:schemeClr val="tx2"/>
                </a:solidFill>
                <a:hlinkClick r:id="rId2"/>
              </a:rPr>
              <a:t>www.epa.gov/tri</a:t>
            </a:r>
            <a:endParaRPr lang="en-US" sz="5400" dirty="0">
              <a:solidFill>
                <a:schemeClr val="tx2"/>
              </a:solidFill>
            </a:endParaRPr>
          </a:p>
          <a:p>
            <a:pPr marL="342900" indent="-342900" defTabSz="457200">
              <a:lnSpc>
                <a:spcPct val="120000"/>
              </a:lnSpc>
              <a:spcBef>
                <a:spcPct val="20000"/>
              </a:spcBef>
              <a:buClr>
                <a:srgbClr val="2E8D55"/>
              </a:buClr>
              <a:buFont typeface=".Hiragino Kaku Gothic Interface W3"/>
              <a:buChar char="◉"/>
            </a:pPr>
            <a:r>
              <a:rPr lang="en-US" sz="6000" b="1" spc="-30" dirty="0">
                <a:solidFill>
                  <a:schemeClr val="tx2"/>
                </a:solidFill>
              </a:rPr>
              <a:t>Houston Regional Monitoring: </a:t>
            </a:r>
          </a:p>
          <a:p>
            <a:pPr marL="1600017" lvl="1" indent="-685800" defTabSz="457200">
              <a:lnSpc>
                <a:spcPct val="120000"/>
              </a:lnSpc>
              <a:spcBef>
                <a:spcPct val="20000"/>
              </a:spcBef>
              <a:buClr>
                <a:srgbClr val="FFC000"/>
              </a:buClr>
              <a:buFont typeface="Wingdings" pitchFamily="2" charset="2"/>
              <a:buChar char="Ø"/>
            </a:pPr>
            <a:r>
              <a:rPr lang="en-US" sz="6000" u="sng" spc="-30" dirty="0">
                <a:solidFill>
                  <a:schemeClr val="tx2"/>
                </a:solidFill>
              </a:rPr>
              <a:t>http://</a:t>
            </a:r>
            <a:r>
              <a:rPr lang="en-US" sz="6000" u="sng" spc="-30" dirty="0" err="1">
                <a:solidFill>
                  <a:schemeClr val="tx2"/>
                </a:solidFill>
              </a:rPr>
              <a:t>hrm.aecom.com</a:t>
            </a:r>
            <a:endParaRPr lang="en-US" sz="6000" u="sng" spc="-30" dirty="0">
              <a:solidFill>
                <a:schemeClr val="tx2"/>
              </a:solidFill>
            </a:endParaRPr>
          </a:p>
          <a:p>
            <a:pPr marL="571683" indent="-571500">
              <a:buClr>
                <a:srgbClr val="FFC000"/>
              </a:buClr>
              <a:buFont typeface="Wingdings" panose="05000000000000000000" pitchFamily="2" charset="2"/>
              <a:buChar char="Ø"/>
            </a:pPr>
            <a:endParaRPr lang="en-US" sz="4000" dirty="0">
              <a:solidFill>
                <a:schemeClr val="tx2"/>
              </a:solidFill>
            </a:endParaRPr>
          </a:p>
        </p:txBody>
      </p:sp>
      <p:sp>
        <p:nvSpPr>
          <p:cNvPr id="8" name="Rectangle 2">
            <a:extLst>
              <a:ext uri="{FF2B5EF4-FFF2-40B4-BE49-F238E27FC236}">
                <a16:creationId xmlns:a16="http://schemas.microsoft.com/office/drawing/2014/main" id="{3D7985AA-ACA5-4244-8382-3B6D6C2F812E}"/>
              </a:ext>
            </a:extLst>
          </p:cNvPr>
          <p:cNvSpPr txBox="1">
            <a:spLocks noChangeArrowheads="1"/>
          </p:cNvSpPr>
          <p:nvPr/>
        </p:nvSpPr>
        <p:spPr>
          <a:xfrm>
            <a:off x="3349625" y="304800"/>
            <a:ext cx="17983200" cy="2286000"/>
          </a:xfrm>
          <a:prstGeom prst="rect">
            <a:avLst/>
          </a:prstGeom>
        </p:spPr>
        <p:txBody>
          <a:bodyPr/>
          <a:lstStyle>
            <a:lvl1pPr algn="l" rtl="0" eaLnBrk="0" fontAlgn="base" hangingPunct="0">
              <a:lnSpc>
                <a:spcPct val="85000"/>
              </a:lnSpc>
              <a:spcBef>
                <a:spcPct val="0"/>
              </a:spcBef>
              <a:spcAft>
                <a:spcPct val="0"/>
              </a:spcAft>
              <a:defRPr sz="3600" b="1">
                <a:solidFill>
                  <a:schemeClr val="tx2"/>
                </a:solidFill>
                <a:latin typeface="+mj-lt"/>
                <a:ea typeface="+mj-ea"/>
                <a:cs typeface="+mj-cs"/>
              </a:defRPr>
            </a:lvl1pPr>
            <a:lvl2pPr algn="l" rtl="0" eaLnBrk="0" fontAlgn="base" hangingPunct="0">
              <a:lnSpc>
                <a:spcPct val="85000"/>
              </a:lnSpc>
              <a:spcBef>
                <a:spcPct val="0"/>
              </a:spcBef>
              <a:spcAft>
                <a:spcPct val="0"/>
              </a:spcAft>
              <a:defRPr sz="3600" b="1">
                <a:solidFill>
                  <a:schemeClr val="tx2"/>
                </a:solidFill>
                <a:latin typeface="Arial" charset="0"/>
              </a:defRPr>
            </a:lvl2pPr>
            <a:lvl3pPr algn="l" rtl="0" eaLnBrk="0" fontAlgn="base" hangingPunct="0">
              <a:lnSpc>
                <a:spcPct val="85000"/>
              </a:lnSpc>
              <a:spcBef>
                <a:spcPct val="0"/>
              </a:spcBef>
              <a:spcAft>
                <a:spcPct val="0"/>
              </a:spcAft>
              <a:defRPr sz="3600" b="1">
                <a:solidFill>
                  <a:schemeClr val="tx2"/>
                </a:solidFill>
                <a:latin typeface="Arial" charset="0"/>
              </a:defRPr>
            </a:lvl3pPr>
            <a:lvl4pPr algn="l" rtl="0" eaLnBrk="0" fontAlgn="base" hangingPunct="0">
              <a:lnSpc>
                <a:spcPct val="85000"/>
              </a:lnSpc>
              <a:spcBef>
                <a:spcPct val="0"/>
              </a:spcBef>
              <a:spcAft>
                <a:spcPct val="0"/>
              </a:spcAft>
              <a:defRPr sz="3600" b="1">
                <a:solidFill>
                  <a:schemeClr val="tx2"/>
                </a:solidFill>
                <a:latin typeface="Arial" charset="0"/>
              </a:defRPr>
            </a:lvl4pPr>
            <a:lvl5pPr algn="l" rtl="0" eaLnBrk="0" fontAlgn="base" hangingPunct="0">
              <a:lnSpc>
                <a:spcPct val="85000"/>
              </a:lnSpc>
              <a:spcBef>
                <a:spcPct val="0"/>
              </a:spcBef>
              <a:spcAft>
                <a:spcPct val="0"/>
              </a:spcAft>
              <a:defRPr sz="3600" b="1">
                <a:solidFill>
                  <a:schemeClr val="tx2"/>
                </a:solidFill>
                <a:latin typeface="Arial" charset="0"/>
              </a:defRPr>
            </a:lvl5pPr>
            <a:lvl6pPr marL="457200" algn="l" rtl="0" fontAlgn="base">
              <a:lnSpc>
                <a:spcPct val="85000"/>
              </a:lnSpc>
              <a:spcBef>
                <a:spcPct val="0"/>
              </a:spcBef>
              <a:spcAft>
                <a:spcPct val="0"/>
              </a:spcAft>
              <a:defRPr sz="3600" b="1">
                <a:solidFill>
                  <a:schemeClr val="tx2"/>
                </a:solidFill>
                <a:latin typeface="Arial" charset="0"/>
              </a:defRPr>
            </a:lvl6pPr>
            <a:lvl7pPr marL="914400" algn="l" rtl="0" fontAlgn="base">
              <a:lnSpc>
                <a:spcPct val="85000"/>
              </a:lnSpc>
              <a:spcBef>
                <a:spcPct val="0"/>
              </a:spcBef>
              <a:spcAft>
                <a:spcPct val="0"/>
              </a:spcAft>
              <a:defRPr sz="3600" b="1">
                <a:solidFill>
                  <a:schemeClr val="tx2"/>
                </a:solidFill>
                <a:latin typeface="Arial" charset="0"/>
              </a:defRPr>
            </a:lvl7pPr>
            <a:lvl8pPr marL="1371600" algn="l" rtl="0" fontAlgn="base">
              <a:lnSpc>
                <a:spcPct val="85000"/>
              </a:lnSpc>
              <a:spcBef>
                <a:spcPct val="0"/>
              </a:spcBef>
              <a:spcAft>
                <a:spcPct val="0"/>
              </a:spcAft>
              <a:defRPr sz="3600" b="1">
                <a:solidFill>
                  <a:schemeClr val="tx2"/>
                </a:solidFill>
                <a:latin typeface="Arial" charset="0"/>
              </a:defRPr>
            </a:lvl8pPr>
            <a:lvl9pPr marL="1828800" algn="l" rtl="0" fontAlgn="base">
              <a:lnSpc>
                <a:spcPct val="85000"/>
              </a:lnSpc>
              <a:spcBef>
                <a:spcPct val="0"/>
              </a:spcBef>
              <a:spcAft>
                <a:spcPct val="0"/>
              </a:spcAft>
              <a:defRPr sz="3600" b="1">
                <a:solidFill>
                  <a:schemeClr val="tx2"/>
                </a:solidFill>
                <a:latin typeface="Arial" charset="0"/>
              </a:defRPr>
            </a:lvl9pPr>
          </a:lstStyle>
          <a:p>
            <a:pPr algn="ctr"/>
            <a:r>
              <a:rPr lang="en-US" sz="8800" kern="0" dirty="0">
                <a:latin typeface="+mn-lt"/>
              </a:rPr>
              <a:t>If You Want to Know More</a:t>
            </a:r>
          </a:p>
        </p:txBody>
      </p:sp>
    </p:spTree>
    <p:extLst>
      <p:ext uri="{BB962C8B-B14F-4D97-AF65-F5344CB8AC3E}">
        <p14:creationId xmlns:p14="http://schemas.microsoft.com/office/powerpoint/2010/main" val="232234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extBox 454">
            <a:extLst>
              <a:ext uri="{FF2B5EF4-FFF2-40B4-BE49-F238E27FC236}">
                <a16:creationId xmlns:a16="http://schemas.microsoft.com/office/drawing/2014/main" id="{7C255A5E-C12F-28DD-98C0-8A974F8017C5}"/>
              </a:ext>
            </a:extLst>
          </p:cNvPr>
          <p:cNvSpPr txBox="1"/>
          <p:nvPr/>
        </p:nvSpPr>
        <p:spPr>
          <a:xfrm>
            <a:off x="957584" y="594170"/>
            <a:ext cx="22761397" cy="1321452"/>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8800" spc="-330" dirty="0">
                <a:latin typeface="+mn-lt"/>
                <a:cs typeface="Poppins" panose="00000500000000000000" pitchFamily="2" charset="0"/>
              </a:rPr>
              <a:t>WHY EMISSIONS REPORTS? </a:t>
            </a:r>
          </a:p>
        </p:txBody>
      </p:sp>
      <p:sp>
        <p:nvSpPr>
          <p:cNvPr id="8" name="Triangle 7">
            <a:extLst>
              <a:ext uri="{FF2B5EF4-FFF2-40B4-BE49-F238E27FC236}">
                <a16:creationId xmlns:a16="http://schemas.microsoft.com/office/drawing/2014/main" id="{74899EF9-DEE1-B7ED-1F33-C172BEB7FD33}"/>
              </a:ext>
            </a:extLst>
          </p:cNvPr>
          <p:cNvSpPr/>
          <p:nvPr/>
        </p:nvSpPr>
        <p:spPr>
          <a:xfrm>
            <a:off x="957584" y="11510484"/>
            <a:ext cx="1096001" cy="1396683"/>
          </a:xfrm>
          <a:prstGeom prst="triangl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1">
            <a:extLst>
              <a:ext uri="{FF2B5EF4-FFF2-40B4-BE49-F238E27FC236}">
                <a16:creationId xmlns:a16="http://schemas.microsoft.com/office/drawing/2014/main" id="{00000000-0008-0000-0700-000005000000}"/>
              </a:ext>
            </a:extLst>
          </p:cNvPr>
          <p:cNvSpPr txBox="1"/>
          <p:nvPr/>
        </p:nvSpPr>
        <p:spPr>
          <a:xfrm>
            <a:off x="927719" y="4121250"/>
            <a:ext cx="1778800" cy="423031"/>
          </a:xfrm>
          <a:prstGeom prst="rect">
            <a:avLst/>
          </a:prstGeom>
          <a:noFill/>
          <a:ln w="6350" cmpd="sng">
            <a:noFill/>
          </a:ln>
        </p:spPr>
        <p:style>
          <a:lnRef idx="2">
            <a:schemeClr val="dk1"/>
          </a:lnRef>
          <a:fillRef idx="1">
            <a:schemeClr val="lt1"/>
          </a:fillRef>
          <a:effectRef idx="0">
            <a:schemeClr val="dk1"/>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600" b="1" dirty="0">
                <a:solidFill>
                  <a:schemeClr val="bg1"/>
                </a:solidFill>
                <a:cs typeface="Arial"/>
              </a:rPr>
              <a:t>Pounds</a:t>
            </a:r>
            <a:endParaRPr lang="en-US" sz="3600" b="0" dirty="0">
              <a:solidFill>
                <a:schemeClr val="bg1"/>
              </a:solidFill>
              <a:cs typeface="Arial"/>
            </a:endParaRPr>
          </a:p>
        </p:txBody>
      </p:sp>
      <p:sp>
        <p:nvSpPr>
          <p:cNvPr id="3" name="Content Placeholder 2">
            <a:extLst>
              <a:ext uri="{FF2B5EF4-FFF2-40B4-BE49-F238E27FC236}">
                <a16:creationId xmlns:a16="http://schemas.microsoft.com/office/drawing/2014/main" id="{E872CC59-F6B3-6F5E-C2B1-02F32AD5BEC1}"/>
              </a:ext>
            </a:extLst>
          </p:cNvPr>
          <p:cNvSpPr txBox="1">
            <a:spLocks/>
          </p:cNvSpPr>
          <p:nvPr/>
        </p:nvSpPr>
        <p:spPr>
          <a:xfrm>
            <a:off x="664344" y="4121250"/>
            <a:ext cx="10217015" cy="76449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solidFill>
                <a:schemeClr val="tx2"/>
              </a:solidFill>
            </a:endParaRPr>
          </a:p>
          <a:p>
            <a:endParaRPr lang="en-US" sz="2400" dirty="0"/>
          </a:p>
        </p:txBody>
      </p:sp>
      <p:sp>
        <p:nvSpPr>
          <p:cNvPr id="19" name="Content Placeholder 2">
            <a:extLst>
              <a:ext uri="{FF2B5EF4-FFF2-40B4-BE49-F238E27FC236}">
                <a16:creationId xmlns:a16="http://schemas.microsoft.com/office/drawing/2014/main" id="{44F3C705-2D3F-5BA6-3BCA-EE036A9C52AB}"/>
              </a:ext>
            </a:extLst>
          </p:cNvPr>
          <p:cNvSpPr txBox="1">
            <a:spLocks/>
          </p:cNvSpPr>
          <p:nvPr/>
        </p:nvSpPr>
        <p:spPr>
          <a:xfrm>
            <a:off x="927719" y="2374960"/>
            <a:ext cx="22471945" cy="101218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Clr>
                <a:schemeClr val="accent4"/>
              </a:buClr>
              <a:buFont typeface="System Font Regular"/>
              <a:buChar char="◉"/>
            </a:pPr>
            <a:r>
              <a:rPr lang="en-US" sz="5400" b="1" dirty="0">
                <a:solidFill>
                  <a:schemeClr val="tx2"/>
                </a:solidFill>
              </a:rPr>
              <a:t>Learn what DPCAC plants release to air, land, and water</a:t>
            </a:r>
          </a:p>
          <a:p>
            <a:pPr lvl="1" eaLnBrk="1" hangingPunct="1">
              <a:lnSpc>
                <a:spcPct val="150000"/>
              </a:lnSpc>
              <a:buClr>
                <a:srgbClr val="1C997B"/>
              </a:buClr>
              <a:buFont typeface="Wingdings" pitchFamily="2" charset="2"/>
              <a:buChar char="Ø"/>
            </a:pPr>
            <a:r>
              <a:rPr lang="en-US" sz="5400" b="1" dirty="0">
                <a:solidFill>
                  <a:schemeClr val="tx2"/>
                </a:solidFill>
              </a:rPr>
              <a:t>Including pollutants contributing to ozone </a:t>
            </a:r>
          </a:p>
          <a:p>
            <a:pPr>
              <a:lnSpc>
                <a:spcPct val="150000"/>
              </a:lnSpc>
              <a:buClr>
                <a:schemeClr val="accent4"/>
              </a:buClr>
              <a:buFont typeface="System Font Regular"/>
              <a:buChar char="◉"/>
            </a:pPr>
            <a:r>
              <a:rPr lang="en-US" sz="5400" b="1" dirty="0">
                <a:solidFill>
                  <a:schemeClr val="tx2"/>
                </a:solidFill>
              </a:rPr>
              <a:t>Help public learn about chemicals in the community </a:t>
            </a:r>
          </a:p>
          <a:p>
            <a:pPr>
              <a:lnSpc>
                <a:spcPct val="150000"/>
              </a:lnSpc>
              <a:buClr>
                <a:schemeClr val="accent4"/>
              </a:buClr>
              <a:buFont typeface="System Font Regular"/>
              <a:buChar char="◉"/>
            </a:pPr>
            <a:r>
              <a:rPr lang="en-US" sz="5400" b="1" dirty="0">
                <a:solidFill>
                  <a:schemeClr val="tx2"/>
                </a:solidFill>
              </a:rPr>
              <a:t>Plants may learn from their own reports and others</a:t>
            </a:r>
          </a:p>
          <a:p>
            <a:pPr>
              <a:lnSpc>
                <a:spcPct val="150000"/>
              </a:lnSpc>
              <a:buClr>
                <a:schemeClr val="accent4"/>
              </a:buClr>
              <a:buFont typeface="System Font Regular"/>
              <a:buChar char="◉"/>
            </a:pPr>
            <a:r>
              <a:rPr lang="en-US" sz="5400" b="1" dirty="0">
                <a:solidFill>
                  <a:schemeClr val="tx2"/>
                </a:solidFill>
              </a:rPr>
              <a:t>Allows us to track trends, though trends are affected by changing circumstances</a:t>
            </a:r>
          </a:p>
          <a:p>
            <a:pPr>
              <a:lnSpc>
                <a:spcPct val="150000"/>
              </a:lnSpc>
              <a:buClr>
                <a:schemeClr val="accent4"/>
              </a:buClr>
              <a:buFont typeface="System Font Regular"/>
              <a:buChar char="◉"/>
            </a:pPr>
            <a:r>
              <a:rPr lang="en-US" sz="5400" b="1" i="1" dirty="0">
                <a:solidFill>
                  <a:srgbClr val="1C997B"/>
                </a:solidFill>
              </a:rPr>
              <a:t>If you can measure it, you can manage it</a:t>
            </a:r>
          </a:p>
          <a:p>
            <a:pPr marL="342900" lvl="1" indent="-342900">
              <a:buClr>
                <a:srgbClr val="6C56B2"/>
              </a:buClr>
              <a:buFont typeface=".Hiragino Kaku Gothic Interface W3"/>
              <a:buChar char="◉"/>
            </a:pPr>
            <a:endParaRPr lang="en-US" sz="5400" b="1" dirty="0">
              <a:solidFill>
                <a:schemeClr val="tx2"/>
              </a:solidFill>
            </a:endParaRPr>
          </a:p>
          <a:p>
            <a:endParaRPr lang="en-US" sz="2400" dirty="0"/>
          </a:p>
        </p:txBody>
      </p:sp>
    </p:spTree>
    <p:extLst>
      <p:ext uri="{BB962C8B-B14F-4D97-AF65-F5344CB8AC3E}">
        <p14:creationId xmlns:p14="http://schemas.microsoft.com/office/powerpoint/2010/main" val="3645612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9225" y="4847226"/>
            <a:ext cx="16459200" cy="2286000"/>
          </a:xfrm>
        </p:spPr>
        <p:txBody>
          <a:bodyPr>
            <a:normAutofit fontScale="90000"/>
          </a:bodyPr>
          <a:lstStyle/>
          <a:p>
            <a:r>
              <a:rPr lang="en-US" sz="10800" dirty="0">
                <a:latin typeface="+mn-lt"/>
                <a:ea typeface="Arial Unicode MS" pitchFamily="34" charset="-128"/>
                <a:cs typeface="Times New Roman" panose="02020603050405020304" pitchFamily="18" charset="0"/>
              </a:rPr>
              <a:t>Where</a:t>
            </a:r>
            <a:r>
              <a:rPr lang="en-US" sz="10800" dirty="0">
                <a:latin typeface="+mn-lt"/>
              </a:rPr>
              <a:t> </a:t>
            </a:r>
            <a:r>
              <a:rPr lang="en-US" sz="10800" i="1" dirty="0">
                <a:solidFill>
                  <a:srgbClr val="1C997B"/>
                </a:solidFill>
                <a:latin typeface="+mn-lt"/>
                <a:ea typeface="Arial Unicode MS" pitchFamily="34" charset="-128"/>
                <a:cs typeface="Times New Roman" panose="02020603050405020304" pitchFamily="18" charset="0"/>
              </a:rPr>
              <a:t>Emissions</a:t>
            </a:r>
            <a:r>
              <a:rPr lang="en-US" sz="10800" dirty="0">
                <a:latin typeface="+mn-lt"/>
                <a:ea typeface="Arial Unicode MS" pitchFamily="34" charset="-128"/>
                <a:cs typeface="Times New Roman" panose="02020603050405020304" pitchFamily="18" charset="0"/>
              </a:rPr>
              <a:t> Come From</a:t>
            </a:r>
            <a:endParaRPr lang="en-US" sz="10800" dirty="0">
              <a:latin typeface="+mn-lt"/>
            </a:endParaRPr>
          </a:p>
        </p:txBody>
      </p:sp>
    </p:spTree>
    <p:extLst>
      <p:ext uri="{BB962C8B-B14F-4D97-AF65-F5344CB8AC3E}">
        <p14:creationId xmlns:p14="http://schemas.microsoft.com/office/powerpoint/2010/main" val="823514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C78AB84-F11F-CBB5-FC88-E54FF2D858D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79937" y="6483341"/>
            <a:ext cx="6502400" cy="6502400"/>
          </a:xfrm>
          <a:prstGeom prst="rect">
            <a:avLst/>
          </a:prstGeom>
        </p:spPr>
      </p:pic>
      <p:sp>
        <p:nvSpPr>
          <p:cNvPr id="2" name="Title 1">
            <a:extLst>
              <a:ext uri="{FF2B5EF4-FFF2-40B4-BE49-F238E27FC236}">
                <a16:creationId xmlns:a16="http://schemas.microsoft.com/office/drawing/2014/main" id="{05E46801-939E-48EB-0015-8F6F1B40FB89}"/>
              </a:ext>
            </a:extLst>
          </p:cNvPr>
          <p:cNvSpPr>
            <a:spLocks noGrp="1"/>
          </p:cNvSpPr>
          <p:nvPr>
            <p:ph type="title"/>
          </p:nvPr>
        </p:nvSpPr>
        <p:spPr/>
        <p:txBody>
          <a:bodyPr/>
          <a:lstStyle/>
          <a:p>
            <a:r>
              <a:rPr lang="en-US" dirty="0"/>
              <a:t>Source of Air Pollution</a:t>
            </a:r>
          </a:p>
        </p:txBody>
      </p:sp>
      <p:sp>
        <p:nvSpPr>
          <p:cNvPr id="3" name="Oval 2">
            <a:extLst>
              <a:ext uri="{FF2B5EF4-FFF2-40B4-BE49-F238E27FC236}">
                <a16:creationId xmlns:a16="http://schemas.microsoft.com/office/drawing/2014/main" id="{820C468B-C8B7-EB4C-A38D-A28E8978409B}"/>
              </a:ext>
            </a:extLst>
          </p:cNvPr>
          <p:cNvSpPr/>
          <p:nvPr/>
        </p:nvSpPr>
        <p:spPr>
          <a:xfrm>
            <a:off x="1172308" y="4243754"/>
            <a:ext cx="7971692" cy="7854461"/>
          </a:xfrm>
          <a:prstGeom prst="ellipse">
            <a:avLst/>
          </a:prstGeom>
          <a:solidFill>
            <a:srgbClr val="305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794407AC-C12D-A0F2-F5CA-9E53CF9EB9D3}"/>
              </a:ext>
            </a:extLst>
          </p:cNvPr>
          <p:cNvSpPr/>
          <p:nvPr/>
        </p:nvSpPr>
        <p:spPr>
          <a:xfrm>
            <a:off x="1675964" y="5926017"/>
            <a:ext cx="3704494" cy="4021016"/>
          </a:xfrm>
          <a:prstGeom prst="ellipse">
            <a:avLst/>
          </a:prstGeom>
          <a:solidFill>
            <a:srgbClr val="CC1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E9E216BD-66AC-5E19-6137-6C9B9D840DA5}"/>
              </a:ext>
            </a:extLst>
          </p:cNvPr>
          <p:cNvSpPr/>
          <p:nvPr/>
        </p:nvSpPr>
        <p:spPr>
          <a:xfrm>
            <a:off x="4230239" y="8659654"/>
            <a:ext cx="2379785" cy="2409093"/>
          </a:xfrm>
          <a:prstGeom prst="ellipse">
            <a:avLst/>
          </a:prstGeom>
          <a:solidFill>
            <a:srgbClr val="2E8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6C94F32-D293-F9AC-57DC-322609282546}"/>
              </a:ext>
            </a:extLst>
          </p:cNvPr>
          <p:cNvSpPr txBox="1"/>
          <p:nvPr/>
        </p:nvSpPr>
        <p:spPr>
          <a:xfrm>
            <a:off x="5442221" y="5843595"/>
            <a:ext cx="3516923" cy="1938992"/>
          </a:xfrm>
          <a:prstGeom prst="rect">
            <a:avLst/>
          </a:prstGeom>
          <a:noFill/>
        </p:spPr>
        <p:txBody>
          <a:bodyPr wrap="square" rtlCol="0">
            <a:spAutoFit/>
          </a:bodyPr>
          <a:lstStyle/>
          <a:p>
            <a:pPr algn="ctr"/>
            <a:r>
              <a:rPr lang="en-US" sz="6000" b="1" dirty="0">
                <a:solidFill>
                  <a:schemeClr val="bg1"/>
                </a:solidFill>
              </a:rPr>
              <a:t>All Air Pollutants</a:t>
            </a:r>
          </a:p>
        </p:txBody>
      </p:sp>
      <p:sp>
        <p:nvSpPr>
          <p:cNvPr id="8" name="TextBox 7">
            <a:extLst>
              <a:ext uri="{FF2B5EF4-FFF2-40B4-BE49-F238E27FC236}">
                <a16:creationId xmlns:a16="http://schemas.microsoft.com/office/drawing/2014/main" id="{5FF270AB-1E3A-CAC8-BDF7-FA2F5C7CC6B5}"/>
              </a:ext>
            </a:extLst>
          </p:cNvPr>
          <p:cNvSpPr txBox="1"/>
          <p:nvPr/>
        </p:nvSpPr>
        <p:spPr>
          <a:xfrm>
            <a:off x="1740442" y="6703161"/>
            <a:ext cx="3516923" cy="2123658"/>
          </a:xfrm>
          <a:prstGeom prst="rect">
            <a:avLst/>
          </a:prstGeom>
          <a:noFill/>
        </p:spPr>
        <p:txBody>
          <a:bodyPr wrap="square" rtlCol="0">
            <a:spAutoFit/>
          </a:bodyPr>
          <a:lstStyle/>
          <a:p>
            <a:pPr algn="ctr"/>
            <a:r>
              <a:rPr lang="en-US" sz="4400" b="1" dirty="0">
                <a:solidFill>
                  <a:schemeClr val="bg1"/>
                </a:solidFill>
              </a:rPr>
              <a:t>TCEQ Air Emissions Inventory (EI)</a:t>
            </a:r>
          </a:p>
        </p:txBody>
      </p:sp>
      <p:sp>
        <p:nvSpPr>
          <p:cNvPr id="10" name="TextBox 9">
            <a:extLst>
              <a:ext uri="{FF2B5EF4-FFF2-40B4-BE49-F238E27FC236}">
                <a16:creationId xmlns:a16="http://schemas.microsoft.com/office/drawing/2014/main" id="{4AE6B736-54DF-70A0-EF2C-5A5085CDC1C9}"/>
              </a:ext>
            </a:extLst>
          </p:cNvPr>
          <p:cNvSpPr txBox="1"/>
          <p:nvPr/>
        </p:nvSpPr>
        <p:spPr>
          <a:xfrm>
            <a:off x="4190565" y="9060590"/>
            <a:ext cx="2379785" cy="1446550"/>
          </a:xfrm>
          <a:prstGeom prst="rect">
            <a:avLst/>
          </a:prstGeom>
          <a:noFill/>
        </p:spPr>
        <p:txBody>
          <a:bodyPr wrap="square" rtlCol="0">
            <a:spAutoFit/>
          </a:bodyPr>
          <a:lstStyle/>
          <a:p>
            <a:pPr algn="ctr"/>
            <a:r>
              <a:rPr lang="en-US" sz="4400" b="1" dirty="0">
                <a:solidFill>
                  <a:schemeClr val="bg1"/>
                </a:solidFill>
              </a:rPr>
              <a:t>EPA </a:t>
            </a:r>
          </a:p>
          <a:p>
            <a:pPr algn="ctr"/>
            <a:r>
              <a:rPr lang="en-US" sz="4400" b="1" dirty="0">
                <a:solidFill>
                  <a:schemeClr val="bg1"/>
                </a:solidFill>
              </a:rPr>
              <a:t>TRI-Air</a:t>
            </a:r>
          </a:p>
        </p:txBody>
      </p:sp>
      <p:pic>
        <p:nvPicPr>
          <p:cNvPr id="12" name="Picture 11">
            <a:extLst>
              <a:ext uri="{FF2B5EF4-FFF2-40B4-BE49-F238E27FC236}">
                <a16:creationId xmlns:a16="http://schemas.microsoft.com/office/drawing/2014/main" id="{AB458603-E1D0-7195-C4C1-A1F54F4BD42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09006" y="2670398"/>
            <a:ext cx="4663067" cy="4663067"/>
          </a:xfrm>
          <a:prstGeom prst="rect">
            <a:avLst/>
          </a:prstGeom>
        </p:spPr>
      </p:pic>
      <p:pic>
        <p:nvPicPr>
          <p:cNvPr id="14" name="Picture 13">
            <a:extLst>
              <a:ext uri="{FF2B5EF4-FFF2-40B4-BE49-F238E27FC236}">
                <a16:creationId xmlns:a16="http://schemas.microsoft.com/office/drawing/2014/main" id="{2777E117-4346-FECE-0A23-E1886DCA014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679552" y="2990305"/>
            <a:ext cx="3927065" cy="3927065"/>
          </a:xfrm>
          <a:prstGeom prst="rect">
            <a:avLst/>
          </a:prstGeom>
        </p:spPr>
      </p:pic>
      <p:pic>
        <p:nvPicPr>
          <p:cNvPr id="16" name="Picture 15">
            <a:extLst>
              <a:ext uri="{FF2B5EF4-FFF2-40B4-BE49-F238E27FC236}">
                <a16:creationId xmlns:a16="http://schemas.microsoft.com/office/drawing/2014/main" id="{D9114F93-0DFF-0263-6308-D06B8E7ED5D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834440" y="2670398"/>
            <a:ext cx="4663067" cy="4663067"/>
          </a:xfrm>
          <a:prstGeom prst="rect">
            <a:avLst/>
          </a:prstGeom>
        </p:spPr>
      </p:pic>
      <p:sp>
        <p:nvSpPr>
          <p:cNvPr id="21" name="TextBox 20">
            <a:extLst>
              <a:ext uri="{FF2B5EF4-FFF2-40B4-BE49-F238E27FC236}">
                <a16:creationId xmlns:a16="http://schemas.microsoft.com/office/drawing/2014/main" id="{3100299C-011A-267E-5757-CA2C3EA3943C}"/>
              </a:ext>
            </a:extLst>
          </p:cNvPr>
          <p:cNvSpPr txBox="1"/>
          <p:nvPr/>
        </p:nvSpPr>
        <p:spPr>
          <a:xfrm>
            <a:off x="10656689" y="6318440"/>
            <a:ext cx="2949678" cy="1446550"/>
          </a:xfrm>
          <a:prstGeom prst="rect">
            <a:avLst/>
          </a:prstGeom>
          <a:noFill/>
        </p:spPr>
        <p:txBody>
          <a:bodyPr wrap="square" rtlCol="0">
            <a:spAutoFit/>
          </a:bodyPr>
          <a:lstStyle/>
          <a:p>
            <a:pPr algn="ctr"/>
            <a:r>
              <a:rPr lang="en-US" sz="4400" b="1" dirty="0">
                <a:solidFill>
                  <a:srgbClr val="CC1E25"/>
                </a:solidFill>
              </a:rPr>
              <a:t>Industry/ Plants</a:t>
            </a:r>
          </a:p>
        </p:txBody>
      </p:sp>
      <p:sp>
        <p:nvSpPr>
          <p:cNvPr id="22" name="TextBox 21">
            <a:extLst>
              <a:ext uri="{FF2B5EF4-FFF2-40B4-BE49-F238E27FC236}">
                <a16:creationId xmlns:a16="http://schemas.microsoft.com/office/drawing/2014/main" id="{A887BB4D-7084-85CB-7AE1-C94E22017D84}"/>
              </a:ext>
            </a:extLst>
          </p:cNvPr>
          <p:cNvSpPr txBox="1"/>
          <p:nvPr/>
        </p:nvSpPr>
        <p:spPr>
          <a:xfrm>
            <a:off x="14637564" y="6318439"/>
            <a:ext cx="3902430" cy="769441"/>
          </a:xfrm>
          <a:prstGeom prst="rect">
            <a:avLst/>
          </a:prstGeom>
          <a:noFill/>
        </p:spPr>
        <p:txBody>
          <a:bodyPr wrap="square" rtlCol="0">
            <a:spAutoFit/>
          </a:bodyPr>
          <a:lstStyle/>
          <a:p>
            <a:pPr algn="ctr"/>
            <a:r>
              <a:rPr lang="en-US" sz="4400" b="1" dirty="0">
                <a:solidFill>
                  <a:srgbClr val="CC1E25"/>
                </a:solidFill>
              </a:rPr>
              <a:t>Transportation</a:t>
            </a:r>
          </a:p>
        </p:txBody>
      </p:sp>
      <p:sp>
        <p:nvSpPr>
          <p:cNvPr id="23" name="TextBox 22">
            <a:extLst>
              <a:ext uri="{FF2B5EF4-FFF2-40B4-BE49-F238E27FC236}">
                <a16:creationId xmlns:a16="http://schemas.microsoft.com/office/drawing/2014/main" id="{2ABA1A3C-B9AB-EAD2-13EB-700818C1B4CE}"/>
              </a:ext>
            </a:extLst>
          </p:cNvPr>
          <p:cNvSpPr txBox="1"/>
          <p:nvPr/>
        </p:nvSpPr>
        <p:spPr>
          <a:xfrm>
            <a:off x="20023665" y="6318439"/>
            <a:ext cx="2949678" cy="769441"/>
          </a:xfrm>
          <a:prstGeom prst="rect">
            <a:avLst/>
          </a:prstGeom>
          <a:noFill/>
        </p:spPr>
        <p:txBody>
          <a:bodyPr wrap="square" rtlCol="0">
            <a:spAutoFit/>
          </a:bodyPr>
          <a:lstStyle/>
          <a:p>
            <a:pPr algn="ctr"/>
            <a:r>
              <a:rPr lang="en-US" sz="4400" b="1" dirty="0">
                <a:solidFill>
                  <a:srgbClr val="CC1E25"/>
                </a:solidFill>
              </a:rPr>
              <a:t>Biogenic</a:t>
            </a:r>
          </a:p>
        </p:txBody>
      </p:sp>
      <p:sp>
        <p:nvSpPr>
          <p:cNvPr id="28" name="TextBox 27">
            <a:extLst>
              <a:ext uri="{FF2B5EF4-FFF2-40B4-BE49-F238E27FC236}">
                <a16:creationId xmlns:a16="http://schemas.microsoft.com/office/drawing/2014/main" id="{1D153DF8-9A9E-E3A0-080E-7AD29A6621B8}"/>
              </a:ext>
            </a:extLst>
          </p:cNvPr>
          <p:cNvSpPr txBox="1"/>
          <p:nvPr/>
        </p:nvSpPr>
        <p:spPr>
          <a:xfrm>
            <a:off x="12292978" y="11384342"/>
            <a:ext cx="3902430" cy="769441"/>
          </a:xfrm>
          <a:prstGeom prst="rect">
            <a:avLst/>
          </a:prstGeom>
          <a:noFill/>
        </p:spPr>
        <p:txBody>
          <a:bodyPr wrap="square" rtlCol="0">
            <a:spAutoFit/>
          </a:bodyPr>
          <a:lstStyle/>
          <a:p>
            <a:pPr algn="ctr"/>
            <a:r>
              <a:rPr lang="en-US" sz="4400" b="1" dirty="0">
                <a:solidFill>
                  <a:srgbClr val="CC1E25"/>
                </a:solidFill>
              </a:rPr>
              <a:t>Agriculture</a:t>
            </a:r>
          </a:p>
        </p:txBody>
      </p:sp>
      <p:pic>
        <p:nvPicPr>
          <p:cNvPr id="30" name="Picture 29">
            <a:extLst>
              <a:ext uri="{FF2B5EF4-FFF2-40B4-BE49-F238E27FC236}">
                <a16:creationId xmlns:a16="http://schemas.microsoft.com/office/drawing/2014/main" id="{86ECFE13-A136-FEAA-28BF-199C122E3E5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6434842" y="6318439"/>
            <a:ext cx="6361370" cy="6361370"/>
          </a:xfrm>
          <a:prstGeom prst="rect">
            <a:avLst/>
          </a:prstGeom>
        </p:spPr>
      </p:pic>
      <p:sp>
        <p:nvSpPr>
          <p:cNvPr id="31" name="TextBox 30">
            <a:extLst>
              <a:ext uri="{FF2B5EF4-FFF2-40B4-BE49-F238E27FC236}">
                <a16:creationId xmlns:a16="http://schemas.microsoft.com/office/drawing/2014/main" id="{51C3F7FB-A699-842A-935B-4E0E13772197}"/>
              </a:ext>
            </a:extLst>
          </p:cNvPr>
          <p:cNvSpPr txBox="1"/>
          <p:nvPr/>
        </p:nvSpPr>
        <p:spPr>
          <a:xfrm>
            <a:off x="17664312" y="11384342"/>
            <a:ext cx="3902430" cy="2123658"/>
          </a:xfrm>
          <a:prstGeom prst="rect">
            <a:avLst/>
          </a:prstGeom>
          <a:noFill/>
        </p:spPr>
        <p:txBody>
          <a:bodyPr wrap="square" rtlCol="0">
            <a:spAutoFit/>
          </a:bodyPr>
          <a:lstStyle/>
          <a:p>
            <a:pPr algn="ctr"/>
            <a:r>
              <a:rPr lang="en-US" sz="4400" b="1" dirty="0">
                <a:solidFill>
                  <a:srgbClr val="CC1E25"/>
                </a:solidFill>
              </a:rPr>
              <a:t>Residential Heating &amp; Cooking</a:t>
            </a:r>
          </a:p>
        </p:txBody>
      </p:sp>
      <p:sp>
        <p:nvSpPr>
          <p:cNvPr id="32" name="TextBox 31">
            <a:extLst>
              <a:ext uri="{FF2B5EF4-FFF2-40B4-BE49-F238E27FC236}">
                <a16:creationId xmlns:a16="http://schemas.microsoft.com/office/drawing/2014/main" id="{1EC580F1-D9FE-26D7-ECAC-79D70962B2C6}"/>
              </a:ext>
            </a:extLst>
          </p:cNvPr>
          <p:cNvSpPr txBox="1"/>
          <p:nvPr/>
        </p:nvSpPr>
        <p:spPr>
          <a:xfrm>
            <a:off x="0" y="12183698"/>
            <a:ext cx="3902430" cy="646331"/>
          </a:xfrm>
          <a:prstGeom prst="rect">
            <a:avLst/>
          </a:prstGeom>
          <a:noFill/>
        </p:spPr>
        <p:txBody>
          <a:bodyPr wrap="square" rtlCol="0">
            <a:spAutoFit/>
          </a:bodyPr>
          <a:lstStyle/>
          <a:p>
            <a:pPr algn="ctr"/>
            <a:r>
              <a:rPr lang="en-US" b="1" i="1" dirty="0">
                <a:solidFill>
                  <a:srgbClr val="CC1E25"/>
                </a:solidFill>
              </a:rPr>
              <a:t>Not to scale</a:t>
            </a:r>
          </a:p>
        </p:txBody>
      </p:sp>
    </p:spTree>
    <p:extLst>
      <p:ext uri="{BB962C8B-B14F-4D97-AF65-F5344CB8AC3E}">
        <p14:creationId xmlns:p14="http://schemas.microsoft.com/office/powerpoint/2010/main" val="400740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extBox 454">
            <a:extLst>
              <a:ext uri="{FF2B5EF4-FFF2-40B4-BE49-F238E27FC236}">
                <a16:creationId xmlns:a16="http://schemas.microsoft.com/office/drawing/2014/main" id="{7C255A5E-C12F-28DD-98C0-8A974F8017C5}"/>
              </a:ext>
            </a:extLst>
          </p:cNvPr>
          <p:cNvSpPr txBox="1"/>
          <p:nvPr/>
        </p:nvSpPr>
        <p:spPr>
          <a:xfrm>
            <a:off x="957584" y="594170"/>
            <a:ext cx="22761397" cy="1321452"/>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8800" spc="-330" dirty="0">
                <a:latin typeface="+mn-lt"/>
                <a:cs typeface="Poppins" panose="00000500000000000000" pitchFamily="2" charset="0"/>
              </a:rPr>
              <a:t>Two Kinds of Air Emissions</a:t>
            </a:r>
          </a:p>
        </p:txBody>
      </p:sp>
      <p:sp>
        <p:nvSpPr>
          <p:cNvPr id="8" name="Triangle 7">
            <a:extLst>
              <a:ext uri="{FF2B5EF4-FFF2-40B4-BE49-F238E27FC236}">
                <a16:creationId xmlns:a16="http://schemas.microsoft.com/office/drawing/2014/main" id="{74899EF9-DEE1-B7ED-1F33-C172BEB7FD33}"/>
              </a:ext>
            </a:extLst>
          </p:cNvPr>
          <p:cNvSpPr/>
          <p:nvPr/>
        </p:nvSpPr>
        <p:spPr>
          <a:xfrm>
            <a:off x="957584" y="11510484"/>
            <a:ext cx="1096001" cy="1396683"/>
          </a:xfrm>
          <a:prstGeom prst="triangl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1">
            <a:extLst>
              <a:ext uri="{FF2B5EF4-FFF2-40B4-BE49-F238E27FC236}">
                <a16:creationId xmlns:a16="http://schemas.microsoft.com/office/drawing/2014/main" id="{00000000-0008-0000-0700-000005000000}"/>
              </a:ext>
            </a:extLst>
          </p:cNvPr>
          <p:cNvSpPr txBox="1"/>
          <p:nvPr/>
        </p:nvSpPr>
        <p:spPr>
          <a:xfrm>
            <a:off x="927719" y="4121250"/>
            <a:ext cx="1778800" cy="423031"/>
          </a:xfrm>
          <a:prstGeom prst="rect">
            <a:avLst/>
          </a:prstGeom>
          <a:noFill/>
          <a:ln w="6350" cmpd="sng">
            <a:noFill/>
          </a:ln>
        </p:spPr>
        <p:style>
          <a:lnRef idx="2">
            <a:schemeClr val="dk1"/>
          </a:lnRef>
          <a:fillRef idx="1">
            <a:schemeClr val="lt1"/>
          </a:fillRef>
          <a:effectRef idx="0">
            <a:schemeClr val="dk1"/>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600" b="1" dirty="0">
                <a:solidFill>
                  <a:schemeClr val="bg1"/>
                </a:solidFill>
                <a:cs typeface="Arial"/>
              </a:rPr>
              <a:t>Pounds</a:t>
            </a:r>
            <a:endParaRPr lang="en-US" sz="3600" b="0" dirty="0">
              <a:solidFill>
                <a:schemeClr val="bg1"/>
              </a:solidFill>
              <a:cs typeface="Arial"/>
            </a:endParaRPr>
          </a:p>
        </p:txBody>
      </p:sp>
      <p:sp>
        <p:nvSpPr>
          <p:cNvPr id="3" name="Content Placeholder 2">
            <a:extLst>
              <a:ext uri="{FF2B5EF4-FFF2-40B4-BE49-F238E27FC236}">
                <a16:creationId xmlns:a16="http://schemas.microsoft.com/office/drawing/2014/main" id="{E872CC59-F6B3-6F5E-C2B1-02F32AD5BEC1}"/>
              </a:ext>
            </a:extLst>
          </p:cNvPr>
          <p:cNvSpPr txBox="1">
            <a:spLocks/>
          </p:cNvSpPr>
          <p:nvPr/>
        </p:nvSpPr>
        <p:spPr>
          <a:xfrm>
            <a:off x="664344" y="4121250"/>
            <a:ext cx="10217015" cy="76449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solidFill>
                <a:schemeClr val="tx2"/>
              </a:solidFill>
            </a:endParaRPr>
          </a:p>
          <a:p>
            <a:endParaRPr lang="en-US" sz="2400" dirty="0"/>
          </a:p>
        </p:txBody>
      </p:sp>
      <p:sp>
        <p:nvSpPr>
          <p:cNvPr id="19" name="Content Placeholder 2">
            <a:extLst>
              <a:ext uri="{FF2B5EF4-FFF2-40B4-BE49-F238E27FC236}">
                <a16:creationId xmlns:a16="http://schemas.microsoft.com/office/drawing/2014/main" id="{44F3C705-2D3F-5BA6-3BCA-EE036A9C52AB}"/>
              </a:ext>
            </a:extLst>
          </p:cNvPr>
          <p:cNvSpPr txBox="1">
            <a:spLocks/>
          </p:cNvSpPr>
          <p:nvPr/>
        </p:nvSpPr>
        <p:spPr>
          <a:xfrm>
            <a:off x="927719" y="2374960"/>
            <a:ext cx="22471945" cy="101218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Clr>
                <a:schemeClr val="accent4"/>
              </a:buClr>
              <a:buFont typeface="System Font Regular"/>
              <a:buChar char="◉"/>
            </a:pPr>
            <a:r>
              <a:rPr lang="en-US" sz="5400" b="1" dirty="0">
                <a:solidFill>
                  <a:schemeClr val="tx2"/>
                </a:solidFill>
              </a:rPr>
              <a:t>Point sources</a:t>
            </a:r>
          </a:p>
          <a:p>
            <a:pPr>
              <a:lnSpc>
                <a:spcPct val="150000"/>
              </a:lnSpc>
              <a:buClr>
                <a:schemeClr val="accent4"/>
              </a:buClr>
              <a:buFont typeface="System Font Regular"/>
              <a:buChar char="◉"/>
            </a:pPr>
            <a:r>
              <a:rPr lang="en-US" sz="5400" b="1" dirty="0">
                <a:solidFill>
                  <a:schemeClr val="tx2"/>
                </a:solidFill>
              </a:rPr>
              <a:t>Fugitive sources- </a:t>
            </a:r>
            <a:r>
              <a:rPr lang="en-US" sz="5400" b="1" i="1" dirty="0">
                <a:solidFill>
                  <a:srgbClr val="1C997B"/>
                </a:solidFill>
              </a:rPr>
              <a:t>may</a:t>
            </a:r>
            <a:r>
              <a:rPr lang="en-US" sz="5400" b="1" dirty="0">
                <a:solidFill>
                  <a:schemeClr val="tx2"/>
                </a:solidFill>
              </a:rPr>
              <a:t> occur at connections</a:t>
            </a:r>
          </a:p>
          <a:p>
            <a:pPr marL="0" lvl="1" indent="0">
              <a:buClr>
                <a:srgbClr val="6C56B2"/>
              </a:buClr>
              <a:buNone/>
            </a:pPr>
            <a:endParaRPr lang="en-US" sz="5400" b="1" dirty="0">
              <a:solidFill>
                <a:schemeClr val="tx2"/>
              </a:solidFill>
            </a:endParaRPr>
          </a:p>
          <a:p>
            <a:endParaRPr lang="en-US" sz="2400" dirty="0"/>
          </a:p>
        </p:txBody>
      </p:sp>
    </p:spTree>
    <p:extLst>
      <p:ext uri="{BB962C8B-B14F-4D97-AF65-F5344CB8AC3E}">
        <p14:creationId xmlns:p14="http://schemas.microsoft.com/office/powerpoint/2010/main" val="94291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extBox 454">
            <a:extLst>
              <a:ext uri="{FF2B5EF4-FFF2-40B4-BE49-F238E27FC236}">
                <a16:creationId xmlns:a16="http://schemas.microsoft.com/office/drawing/2014/main" id="{7C255A5E-C12F-28DD-98C0-8A974F8017C5}"/>
              </a:ext>
            </a:extLst>
          </p:cNvPr>
          <p:cNvSpPr txBox="1"/>
          <p:nvPr/>
        </p:nvSpPr>
        <p:spPr>
          <a:xfrm>
            <a:off x="957584" y="617831"/>
            <a:ext cx="22761397" cy="1297791"/>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8800" spc="-330" dirty="0">
                <a:latin typeface="+mn-lt"/>
                <a:cs typeface="Poppins" panose="00000500000000000000" pitchFamily="2" charset="0"/>
              </a:rPr>
              <a:t>Point Source vs. Fugitive Emission Sources</a:t>
            </a:r>
          </a:p>
        </p:txBody>
      </p:sp>
      <p:sp>
        <p:nvSpPr>
          <p:cNvPr id="8" name="Triangle 7">
            <a:extLst>
              <a:ext uri="{FF2B5EF4-FFF2-40B4-BE49-F238E27FC236}">
                <a16:creationId xmlns:a16="http://schemas.microsoft.com/office/drawing/2014/main" id="{74899EF9-DEE1-B7ED-1F33-C172BEB7FD33}"/>
              </a:ext>
            </a:extLst>
          </p:cNvPr>
          <p:cNvSpPr/>
          <p:nvPr/>
        </p:nvSpPr>
        <p:spPr>
          <a:xfrm>
            <a:off x="957584" y="11510484"/>
            <a:ext cx="1096001" cy="1396683"/>
          </a:xfrm>
          <a:prstGeom prst="triangl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1">
            <a:extLst>
              <a:ext uri="{FF2B5EF4-FFF2-40B4-BE49-F238E27FC236}">
                <a16:creationId xmlns:a16="http://schemas.microsoft.com/office/drawing/2014/main" id="{00000000-0008-0000-0700-000005000000}"/>
              </a:ext>
            </a:extLst>
          </p:cNvPr>
          <p:cNvSpPr txBox="1"/>
          <p:nvPr/>
        </p:nvSpPr>
        <p:spPr>
          <a:xfrm>
            <a:off x="927719" y="4121250"/>
            <a:ext cx="1778800" cy="423031"/>
          </a:xfrm>
          <a:prstGeom prst="rect">
            <a:avLst/>
          </a:prstGeom>
          <a:noFill/>
          <a:ln w="6350" cmpd="sng">
            <a:noFill/>
          </a:ln>
        </p:spPr>
        <p:style>
          <a:lnRef idx="2">
            <a:schemeClr val="dk1"/>
          </a:lnRef>
          <a:fillRef idx="1">
            <a:schemeClr val="lt1"/>
          </a:fillRef>
          <a:effectRef idx="0">
            <a:schemeClr val="dk1"/>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600" b="1" dirty="0">
                <a:solidFill>
                  <a:schemeClr val="bg1"/>
                </a:solidFill>
                <a:cs typeface="Arial"/>
              </a:rPr>
              <a:t>Pounds</a:t>
            </a:r>
            <a:endParaRPr lang="en-US" sz="3600" b="0" dirty="0">
              <a:solidFill>
                <a:schemeClr val="bg1"/>
              </a:solidFill>
              <a:cs typeface="Arial"/>
            </a:endParaRPr>
          </a:p>
        </p:txBody>
      </p:sp>
      <p:sp>
        <p:nvSpPr>
          <p:cNvPr id="3" name="Content Placeholder 2">
            <a:extLst>
              <a:ext uri="{FF2B5EF4-FFF2-40B4-BE49-F238E27FC236}">
                <a16:creationId xmlns:a16="http://schemas.microsoft.com/office/drawing/2014/main" id="{E872CC59-F6B3-6F5E-C2B1-02F32AD5BEC1}"/>
              </a:ext>
            </a:extLst>
          </p:cNvPr>
          <p:cNvSpPr txBox="1">
            <a:spLocks/>
          </p:cNvSpPr>
          <p:nvPr/>
        </p:nvSpPr>
        <p:spPr>
          <a:xfrm>
            <a:off x="664344" y="4121250"/>
            <a:ext cx="10217015" cy="76449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solidFill>
                <a:schemeClr val="tx2"/>
              </a:solidFill>
            </a:endParaRPr>
          </a:p>
          <a:p>
            <a:endParaRPr lang="en-US" sz="2400" dirty="0"/>
          </a:p>
        </p:txBody>
      </p:sp>
      <p:grpSp>
        <p:nvGrpSpPr>
          <p:cNvPr id="6" name="Group 5">
            <a:extLst>
              <a:ext uri="{FF2B5EF4-FFF2-40B4-BE49-F238E27FC236}">
                <a16:creationId xmlns:a16="http://schemas.microsoft.com/office/drawing/2014/main" id="{071BC7D9-C44A-49FF-2D68-DB6DD7502BCF}"/>
              </a:ext>
            </a:extLst>
          </p:cNvPr>
          <p:cNvGrpSpPr/>
          <p:nvPr/>
        </p:nvGrpSpPr>
        <p:grpSpPr>
          <a:xfrm>
            <a:off x="388460" y="2068815"/>
            <a:ext cx="11709757" cy="981812"/>
            <a:chOff x="1507005" y="6809319"/>
            <a:chExt cx="13364214" cy="1043547"/>
          </a:xfrm>
          <a:solidFill>
            <a:srgbClr val="1C997B"/>
          </a:solidFill>
        </p:grpSpPr>
        <p:sp>
          <p:nvSpPr>
            <p:cNvPr id="7" name="Rounded Rectangle 6">
              <a:extLst>
                <a:ext uri="{FF2B5EF4-FFF2-40B4-BE49-F238E27FC236}">
                  <a16:creationId xmlns:a16="http://schemas.microsoft.com/office/drawing/2014/main" id="{8A25A957-5A8E-2A3C-2365-2B39B97C8B3E}"/>
                </a:ext>
              </a:extLst>
            </p:cNvPr>
            <p:cNvSpPr/>
            <p:nvPr/>
          </p:nvSpPr>
          <p:spPr>
            <a:xfrm>
              <a:off x="1507007" y="6809319"/>
              <a:ext cx="13364212" cy="1043547"/>
            </a:xfrm>
            <a:prstGeom prst="roundRect">
              <a:avLst>
                <a:gd name="adj" fmla="val 10942"/>
              </a:avLst>
            </a:pr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 name="TextBox 8">
              <a:extLst>
                <a:ext uri="{FF2B5EF4-FFF2-40B4-BE49-F238E27FC236}">
                  <a16:creationId xmlns:a16="http://schemas.microsoft.com/office/drawing/2014/main" id="{9DC226AD-CB20-BA89-9A83-EAF5D960B564}"/>
                </a:ext>
              </a:extLst>
            </p:cNvPr>
            <p:cNvSpPr txBox="1"/>
            <p:nvPr/>
          </p:nvSpPr>
          <p:spPr>
            <a:xfrm>
              <a:off x="1507005" y="6841521"/>
              <a:ext cx="13364214" cy="866314"/>
            </a:xfrm>
            <a:prstGeom prst="rect">
              <a:avLst/>
            </a:prstGeom>
            <a:grpFill/>
          </p:spPr>
          <p:txBody>
            <a:bodyPr wrap="square" rtlCol="0" anchor="ctr" anchorCtr="0">
              <a:noAutofit/>
            </a:bodyPr>
            <a:lstStyle/>
            <a:p>
              <a:pPr algn="ctr"/>
              <a:r>
                <a:rPr lang="en-US" sz="6000" b="1" spc="-30" dirty="0">
                  <a:solidFill>
                    <a:schemeClr val="bg1"/>
                  </a:solidFill>
                  <a:cs typeface="Poppins" panose="00000500000000000000" pitchFamily="2" charset="0"/>
                </a:rPr>
                <a:t>Point Source</a:t>
              </a:r>
            </a:p>
          </p:txBody>
        </p:sp>
      </p:grpSp>
      <p:grpSp>
        <p:nvGrpSpPr>
          <p:cNvPr id="14" name="Group 13">
            <a:extLst>
              <a:ext uri="{FF2B5EF4-FFF2-40B4-BE49-F238E27FC236}">
                <a16:creationId xmlns:a16="http://schemas.microsoft.com/office/drawing/2014/main" id="{F0C91E50-9A6A-48B5-A456-33C1D9E8B739}"/>
              </a:ext>
            </a:extLst>
          </p:cNvPr>
          <p:cNvGrpSpPr/>
          <p:nvPr/>
        </p:nvGrpSpPr>
        <p:grpSpPr>
          <a:xfrm>
            <a:off x="12279435" y="2068815"/>
            <a:ext cx="11709757" cy="981812"/>
            <a:chOff x="1507005" y="6809319"/>
            <a:chExt cx="13364214" cy="1043547"/>
          </a:xfrm>
          <a:solidFill>
            <a:srgbClr val="1C997B"/>
          </a:solidFill>
        </p:grpSpPr>
        <p:sp>
          <p:nvSpPr>
            <p:cNvPr id="15" name="Rounded Rectangle 14">
              <a:extLst>
                <a:ext uri="{FF2B5EF4-FFF2-40B4-BE49-F238E27FC236}">
                  <a16:creationId xmlns:a16="http://schemas.microsoft.com/office/drawing/2014/main" id="{67C8A9A6-5816-9188-A1FE-D71527FF292A}"/>
                </a:ext>
              </a:extLst>
            </p:cNvPr>
            <p:cNvSpPr/>
            <p:nvPr/>
          </p:nvSpPr>
          <p:spPr>
            <a:xfrm>
              <a:off x="1507007" y="6809319"/>
              <a:ext cx="13364212" cy="1043547"/>
            </a:xfrm>
            <a:prstGeom prst="roundRect">
              <a:avLst>
                <a:gd name="adj" fmla="val 10942"/>
              </a:avLst>
            </a:pr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6" name="TextBox 15">
              <a:extLst>
                <a:ext uri="{FF2B5EF4-FFF2-40B4-BE49-F238E27FC236}">
                  <a16:creationId xmlns:a16="http://schemas.microsoft.com/office/drawing/2014/main" id="{BA499DD0-F13F-B155-8EE6-430EDEFF8B32}"/>
                </a:ext>
              </a:extLst>
            </p:cNvPr>
            <p:cNvSpPr txBox="1"/>
            <p:nvPr/>
          </p:nvSpPr>
          <p:spPr>
            <a:xfrm>
              <a:off x="1507005" y="6841521"/>
              <a:ext cx="13364214" cy="866314"/>
            </a:xfrm>
            <a:prstGeom prst="rect">
              <a:avLst/>
            </a:prstGeom>
            <a:grpFill/>
          </p:spPr>
          <p:txBody>
            <a:bodyPr wrap="square" rtlCol="0" anchor="ctr" anchorCtr="0">
              <a:noAutofit/>
            </a:bodyPr>
            <a:lstStyle/>
            <a:p>
              <a:pPr algn="ctr"/>
              <a:r>
                <a:rPr lang="en-US" sz="6000" b="1" spc="-30" dirty="0">
                  <a:solidFill>
                    <a:schemeClr val="bg1"/>
                  </a:solidFill>
                  <a:cs typeface="Poppins" panose="00000500000000000000" pitchFamily="2" charset="0"/>
                </a:rPr>
                <a:t>Fugitive Emissions</a:t>
              </a:r>
            </a:p>
          </p:txBody>
        </p:sp>
      </p:grpSp>
      <p:pic>
        <p:nvPicPr>
          <p:cNvPr id="4" name="Picture 2">
            <a:extLst>
              <a:ext uri="{FF2B5EF4-FFF2-40B4-BE49-F238E27FC236}">
                <a16:creationId xmlns:a16="http://schemas.microsoft.com/office/drawing/2014/main" id="{059872D3-F926-56B4-B258-08F9F88746D3}"/>
              </a:ext>
            </a:extLst>
          </p:cNvPr>
          <p:cNvPicPr>
            <a:picLocks noChangeAspect="1" noChangeArrowheads="1"/>
          </p:cNvPicPr>
          <p:nvPr/>
        </p:nvPicPr>
        <p:blipFill>
          <a:blip r:embed="rId2" cstate="print"/>
          <a:srcRect/>
          <a:stretch>
            <a:fillRect/>
          </a:stretch>
        </p:blipFill>
        <p:spPr bwMode="auto">
          <a:xfrm>
            <a:off x="388460" y="5447299"/>
            <a:ext cx="9661903" cy="6686037"/>
          </a:xfrm>
          <a:prstGeom prst="rect">
            <a:avLst/>
          </a:prstGeom>
          <a:noFill/>
          <a:ln w="9525">
            <a:noFill/>
            <a:miter lim="800000"/>
            <a:headEnd/>
            <a:tailEnd/>
          </a:ln>
        </p:spPr>
      </p:pic>
      <p:pic>
        <p:nvPicPr>
          <p:cNvPr id="10" name="Picture 3">
            <a:extLst>
              <a:ext uri="{FF2B5EF4-FFF2-40B4-BE49-F238E27FC236}">
                <a16:creationId xmlns:a16="http://schemas.microsoft.com/office/drawing/2014/main" id="{D7701B72-92F6-8C19-2C86-5D7ADB4FFD71}"/>
              </a:ext>
            </a:extLst>
          </p:cNvPr>
          <p:cNvPicPr>
            <a:picLocks noChangeAspect="1" noChangeArrowheads="1"/>
          </p:cNvPicPr>
          <p:nvPr/>
        </p:nvPicPr>
        <p:blipFill>
          <a:blip r:embed="rId3" cstate="print"/>
          <a:srcRect/>
          <a:stretch>
            <a:fillRect/>
          </a:stretch>
        </p:blipFill>
        <p:spPr bwMode="auto">
          <a:xfrm>
            <a:off x="16033147" y="5447298"/>
            <a:ext cx="6756416" cy="6686038"/>
          </a:xfrm>
          <a:prstGeom prst="rect">
            <a:avLst/>
          </a:prstGeom>
          <a:noFill/>
          <a:ln w="9525">
            <a:noFill/>
            <a:miter lim="800000"/>
            <a:headEnd/>
            <a:tailEnd/>
          </a:ln>
        </p:spPr>
      </p:pic>
      <p:sp>
        <p:nvSpPr>
          <p:cNvPr id="12" name="TextBox 11">
            <a:extLst>
              <a:ext uri="{FF2B5EF4-FFF2-40B4-BE49-F238E27FC236}">
                <a16:creationId xmlns:a16="http://schemas.microsoft.com/office/drawing/2014/main" id="{5DCBE977-82F2-A077-C2F9-D17865469A06}"/>
              </a:ext>
            </a:extLst>
          </p:cNvPr>
          <p:cNvSpPr txBox="1"/>
          <p:nvPr/>
        </p:nvSpPr>
        <p:spPr>
          <a:xfrm>
            <a:off x="7833425" y="3533848"/>
            <a:ext cx="2492822" cy="2800767"/>
          </a:xfrm>
          <a:prstGeom prst="rect">
            <a:avLst/>
          </a:prstGeom>
          <a:noFill/>
        </p:spPr>
        <p:txBody>
          <a:bodyPr wrap="square" rtlCol="0">
            <a:spAutoFit/>
          </a:bodyPr>
          <a:lstStyle/>
          <a:p>
            <a:r>
              <a:rPr lang="en-US" sz="4400" b="1" dirty="0">
                <a:solidFill>
                  <a:schemeClr val="tx2"/>
                </a:solidFill>
                <a:latin typeface="Calibri" pitchFamily="34" charset="0"/>
                <a:cs typeface="Calibri" pitchFamily="34" charset="0"/>
              </a:rPr>
              <a:t>CO</a:t>
            </a:r>
          </a:p>
          <a:p>
            <a:r>
              <a:rPr lang="en-US" sz="4400" b="1" dirty="0">
                <a:solidFill>
                  <a:schemeClr val="tx2"/>
                </a:solidFill>
                <a:latin typeface="Calibri" pitchFamily="34" charset="0"/>
                <a:cs typeface="Calibri" pitchFamily="34" charset="0"/>
              </a:rPr>
              <a:t>NO</a:t>
            </a:r>
            <a:r>
              <a:rPr lang="en-US" sz="4400" b="1" baseline="-25000" dirty="0">
                <a:solidFill>
                  <a:schemeClr val="tx2"/>
                </a:solidFill>
                <a:latin typeface="Calibri" pitchFamily="34" charset="0"/>
                <a:cs typeface="Calibri" pitchFamily="34" charset="0"/>
              </a:rPr>
              <a:t>X</a:t>
            </a:r>
          </a:p>
          <a:p>
            <a:r>
              <a:rPr lang="en-US" sz="4400" b="1" dirty="0">
                <a:solidFill>
                  <a:schemeClr val="tx2"/>
                </a:solidFill>
                <a:latin typeface="Calibri" pitchFamily="34" charset="0"/>
                <a:cs typeface="Calibri" pitchFamily="34" charset="0"/>
              </a:rPr>
              <a:t>VOC</a:t>
            </a:r>
          </a:p>
          <a:p>
            <a:r>
              <a:rPr lang="en-US" sz="4400" b="1" dirty="0">
                <a:solidFill>
                  <a:schemeClr val="tx2"/>
                </a:solidFill>
                <a:latin typeface="Calibri" pitchFamily="34" charset="0"/>
                <a:cs typeface="Calibri" pitchFamily="34" charset="0"/>
              </a:rPr>
              <a:t>SO</a:t>
            </a:r>
            <a:r>
              <a:rPr lang="en-US" sz="4400" b="1" baseline="-25000" dirty="0">
                <a:solidFill>
                  <a:schemeClr val="tx2"/>
                </a:solidFill>
                <a:latin typeface="Calibri" pitchFamily="34" charset="0"/>
                <a:cs typeface="Calibri" pitchFamily="34" charset="0"/>
              </a:rPr>
              <a:t>X</a:t>
            </a:r>
            <a:endParaRPr lang="en-US" sz="4400" b="1" dirty="0">
              <a:solidFill>
                <a:schemeClr val="tx2"/>
              </a:solidFill>
              <a:latin typeface="Calibri" pitchFamily="34" charset="0"/>
              <a:cs typeface="Calibri" pitchFamily="34" charset="0"/>
            </a:endParaRPr>
          </a:p>
        </p:txBody>
      </p:sp>
      <p:sp>
        <p:nvSpPr>
          <p:cNvPr id="17" name="Up Arrow 16">
            <a:extLst>
              <a:ext uri="{FF2B5EF4-FFF2-40B4-BE49-F238E27FC236}">
                <a16:creationId xmlns:a16="http://schemas.microsoft.com/office/drawing/2014/main" id="{E97F4053-3CB4-39DC-9680-04327D9497C7}"/>
              </a:ext>
            </a:extLst>
          </p:cNvPr>
          <p:cNvSpPr/>
          <p:nvPr/>
        </p:nvSpPr>
        <p:spPr>
          <a:xfrm>
            <a:off x="7203696" y="3347419"/>
            <a:ext cx="629729" cy="2803629"/>
          </a:xfrm>
          <a:prstGeom prs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E427D26-CF00-133B-1C42-1AFB5FF51605}"/>
              </a:ext>
            </a:extLst>
          </p:cNvPr>
          <p:cNvSpPr txBox="1"/>
          <p:nvPr/>
        </p:nvSpPr>
        <p:spPr>
          <a:xfrm>
            <a:off x="16033147" y="3547935"/>
            <a:ext cx="6029220" cy="1569660"/>
          </a:xfrm>
          <a:prstGeom prst="rect">
            <a:avLst/>
          </a:prstGeom>
          <a:noFill/>
        </p:spPr>
        <p:txBody>
          <a:bodyPr wrap="square" rtlCol="0">
            <a:spAutoFit/>
          </a:bodyPr>
          <a:lstStyle/>
          <a:p>
            <a:pPr algn="ctr"/>
            <a:r>
              <a:rPr lang="en-US" sz="4800" b="1" dirty="0">
                <a:solidFill>
                  <a:schemeClr val="tx2"/>
                </a:solidFill>
              </a:rPr>
              <a:t>Gas Meter</a:t>
            </a:r>
          </a:p>
          <a:p>
            <a:pPr algn="ctr"/>
            <a:r>
              <a:rPr lang="en-US" sz="4800" b="1" dirty="0">
                <a:solidFill>
                  <a:schemeClr val="tx2"/>
                </a:solidFill>
              </a:rPr>
              <a:t>13 fugitive sources</a:t>
            </a:r>
          </a:p>
        </p:txBody>
      </p:sp>
    </p:spTree>
    <p:extLst>
      <p:ext uri="{BB962C8B-B14F-4D97-AF65-F5344CB8AC3E}">
        <p14:creationId xmlns:p14="http://schemas.microsoft.com/office/powerpoint/2010/main" val="3556900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extBox 454">
            <a:extLst>
              <a:ext uri="{FF2B5EF4-FFF2-40B4-BE49-F238E27FC236}">
                <a16:creationId xmlns:a16="http://schemas.microsoft.com/office/drawing/2014/main" id="{7C255A5E-C12F-28DD-98C0-8A974F8017C5}"/>
              </a:ext>
            </a:extLst>
          </p:cNvPr>
          <p:cNvSpPr txBox="1"/>
          <p:nvPr/>
        </p:nvSpPr>
        <p:spPr>
          <a:xfrm>
            <a:off x="957584" y="617831"/>
            <a:ext cx="22761397" cy="1297791"/>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8800" spc="-330" dirty="0">
                <a:latin typeface="+mn-lt"/>
                <a:cs typeface="Poppins" panose="00000500000000000000" pitchFamily="2" charset="0"/>
              </a:rPr>
              <a:t>Point Source vs. Fugitive Emission Sources</a:t>
            </a:r>
          </a:p>
        </p:txBody>
      </p:sp>
      <p:sp>
        <p:nvSpPr>
          <p:cNvPr id="8" name="Triangle 7">
            <a:extLst>
              <a:ext uri="{FF2B5EF4-FFF2-40B4-BE49-F238E27FC236}">
                <a16:creationId xmlns:a16="http://schemas.microsoft.com/office/drawing/2014/main" id="{74899EF9-DEE1-B7ED-1F33-C172BEB7FD33}"/>
              </a:ext>
            </a:extLst>
          </p:cNvPr>
          <p:cNvSpPr/>
          <p:nvPr/>
        </p:nvSpPr>
        <p:spPr>
          <a:xfrm>
            <a:off x="957584" y="11510484"/>
            <a:ext cx="1096001" cy="1396683"/>
          </a:xfrm>
          <a:prstGeom prst="triangl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1">
            <a:extLst>
              <a:ext uri="{FF2B5EF4-FFF2-40B4-BE49-F238E27FC236}">
                <a16:creationId xmlns:a16="http://schemas.microsoft.com/office/drawing/2014/main" id="{00000000-0008-0000-0700-000005000000}"/>
              </a:ext>
            </a:extLst>
          </p:cNvPr>
          <p:cNvSpPr txBox="1"/>
          <p:nvPr/>
        </p:nvSpPr>
        <p:spPr>
          <a:xfrm>
            <a:off x="927719" y="4121250"/>
            <a:ext cx="1778800" cy="423031"/>
          </a:xfrm>
          <a:prstGeom prst="rect">
            <a:avLst/>
          </a:prstGeom>
          <a:noFill/>
          <a:ln w="6350" cmpd="sng">
            <a:noFill/>
          </a:ln>
        </p:spPr>
        <p:style>
          <a:lnRef idx="2">
            <a:schemeClr val="dk1"/>
          </a:lnRef>
          <a:fillRef idx="1">
            <a:schemeClr val="lt1"/>
          </a:fillRef>
          <a:effectRef idx="0">
            <a:schemeClr val="dk1"/>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600" b="1" dirty="0">
                <a:solidFill>
                  <a:schemeClr val="bg1"/>
                </a:solidFill>
                <a:cs typeface="Arial"/>
              </a:rPr>
              <a:t>Pounds</a:t>
            </a:r>
            <a:endParaRPr lang="en-US" sz="3600" b="0" dirty="0">
              <a:solidFill>
                <a:schemeClr val="bg1"/>
              </a:solidFill>
              <a:cs typeface="Arial"/>
            </a:endParaRPr>
          </a:p>
        </p:txBody>
      </p:sp>
      <p:sp>
        <p:nvSpPr>
          <p:cNvPr id="3" name="Content Placeholder 2">
            <a:extLst>
              <a:ext uri="{FF2B5EF4-FFF2-40B4-BE49-F238E27FC236}">
                <a16:creationId xmlns:a16="http://schemas.microsoft.com/office/drawing/2014/main" id="{E872CC59-F6B3-6F5E-C2B1-02F32AD5BEC1}"/>
              </a:ext>
            </a:extLst>
          </p:cNvPr>
          <p:cNvSpPr txBox="1">
            <a:spLocks/>
          </p:cNvSpPr>
          <p:nvPr/>
        </p:nvSpPr>
        <p:spPr>
          <a:xfrm>
            <a:off x="664344" y="4121250"/>
            <a:ext cx="10217015" cy="76449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7CED8"/>
              </a:buClr>
              <a:buFont typeface="Wingdings" charset="2"/>
              <a:buChar char="v"/>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Wingdings" charset="2"/>
              <a:buChar char="Ø"/>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solidFill>
                <a:schemeClr val="tx2"/>
              </a:solidFill>
            </a:endParaRPr>
          </a:p>
          <a:p>
            <a:endParaRPr lang="en-US" sz="2400" dirty="0"/>
          </a:p>
        </p:txBody>
      </p:sp>
      <p:grpSp>
        <p:nvGrpSpPr>
          <p:cNvPr id="6" name="Group 5">
            <a:extLst>
              <a:ext uri="{FF2B5EF4-FFF2-40B4-BE49-F238E27FC236}">
                <a16:creationId xmlns:a16="http://schemas.microsoft.com/office/drawing/2014/main" id="{071BC7D9-C44A-49FF-2D68-DB6DD7502BCF}"/>
              </a:ext>
            </a:extLst>
          </p:cNvPr>
          <p:cNvGrpSpPr/>
          <p:nvPr/>
        </p:nvGrpSpPr>
        <p:grpSpPr>
          <a:xfrm>
            <a:off x="388460" y="2068815"/>
            <a:ext cx="11709757" cy="981812"/>
            <a:chOff x="1507005" y="6809319"/>
            <a:chExt cx="13364214" cy="1043547"/>
          </a:xfrm>
          <a:solidFill>
            <a:srgbClr val="1C997B"/>
          </a:solidFill>
        </p:grpSpPr>
        <p:sp>
          <p:nvSpPr>
            <p:cNvPr id="7" name="Rounded Rectangle 6">
              <a:extLst>
                <a:ext uri="{FF2B5EF4-FFF2-40B4-BE49-F238E27FC236}">
                  <a16:creationId xmlns:a16="http://schemas.microsoft.com/office/drawing/2014/main" id="{8A25A957-5A8E-2A3C-2365-2B39B97C8B3E}"/>
                </a:ext>
              </a:extLst>
            </p:cNvPr>
            <p:cNvSpPr/>
            <p:nvPr/>
          </p:nvSpPr>
          <p:spPr>
            <a:xfrm>
              <a:off x="1507007" y="6809319"/>
              <a:ext cx="13364212" cy="1043547"/>
            </a:xfrm>
            <a:prstGeom prst="roundRect">
              <a:avLst>
                <a:gd name="adj" fmla="val 10942"/>
              </a:avLst>
            </a:pr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 name="TextBox 8">
              <a:extLst>
                <a:ext uri="{FF2B5EF4-FFF2-40B4-BE49-F238E27FC236}">
                  <a16:creationId xmlns:a16="http://schemas.microsoft.com/office/drawing/2014/main" id="{9DC226AD-CB20-BA89-9A83-EAF5D960B564}"/>
                </a:ext>
              </a:extLst>
            </p:cNvPr>
            <p:cNvSpPr txBox="1"/>
            <p:nvPr/>
          </p:nvSpPr>
          <p:spPr>
            <a:xfrm>
              <a:off x="1507005" y="6841521"/>
              <a:ext cx="13364214" cy="866314"/>
            </a:xfrm>
            <a:prstGeom prst="rect">
              <a:avLst/>
            </a:prstGeom>
            <a:grpFill/>
          </p:spPr>
          <p:txBody>
            <a:bodyPr wrap="square" rtlCol="0" anchor="ctr" anchorCtr="0">
              <a:noAutofit/>
            </a:bodyPr>
            <a:lstStyle/>
            <a:p>
              <a:pPr algn="ctr"/>
              <a:r>
                <a:rPr lang="en-US" sz="6000" b="1" spc="-30" dirty="0">
                  <a:solidFill>
                    <a:schemeClr val="bg1"/>
                  </a:solidFill>
                  <a:cs typeface="Poppins" panose="00000500000000000000" pitchFamily="2" charset="0"/>
                </a:rPr>
                <a:t>Point Source</a:t>
              </a:r>
            </a:p>
          </p:txBody>
        </p:sp>
      </p:grpSp>
      <p:grpSp>
        <p:nvGrpSpPr>
          <p:cNvPr id="14" name="Group 13">
            <a:extLst>
              <a:ext uri="{FF2B5EF4-FFF2-40B4-BE49-F238E27FC236}">
                <a16:creationId xmlns:a16="http://schemas.microsoft.com/office/drawing/2014/main" id="{F0C91E50-9A6A-48B5-A456-33C1D9E8B739}"/>
              </a:ext>
            </a:extLst>
          </p:cNvPr>
          <p:cNvGrpSpPr/>
          <p:nvPr/>
        </p:nvGrpSpPr>
        <p:grpSpPr>
          <a:xfrm>
            <a:off x="12279435" y="2068815"/>
            <a:ext cx="11709757" cy="981812"/>
            <a:chOff x="1507005" y="6809319"/>
            <a:chExt cx="13364214" cy="1043547"/>
          </a:xfrm>
          <a:solidFill>
            <a:srgbClr val="1C997B"/>
          </a:solidFill>
        </p:grpSpPr>
        <p:sp>
          <p:nvSpPr>
            <p:cNvPr id="15" name="Rounded Rectangle 14">
              <a:extLst>
                <a:ext uri="{FF2B5EF4-FFF2-40B4-BE49-F238E27FC236}">
                  <a16:creationId xmlns:a16="http://schemas.microsoft.com/office/drawing/2014/main" id="{67C8A9A6-5816-9188-A1FE-D71527FF292A}"/>
                </a:ext>
              </a:extLst>
            </p:cNvPr>
            <p:cNvSpPr/>
            <p:nvPr/>
          </p:nvSpPr>
          <p:spPr>
            <a:xfrm>
              <a:off x="1507007" y="6809319"/>
              <a:ext cx="13364212" cy="1043547"/>
            </a:xfrm>
            <a:prstGeom prst="roundRect">
              <a:avLst>
                <a:gd name="adj" fmla="val 10942"/>
              </a:avLst>
            </a:pr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6" name="TextBox 15">
              <a:extLst>
                <a:ext uri="{FF2B5EF4-FFF2-40B4-BE49-F238E27FC236}">
                  <a16:creationId xmlns:a16="http://schemas.microsoft.com/office/drawing/2014/main" id="{BA499DD0-F13F-B155-8EE6-430EDEFF8B32}"/>
                </a:ext>
              </a:extLst>
            </p:cNvPr>
            <p:cNvSpPr txBox="1"/>
            <p:nvPr/>
          </p:nvSpPr>
          <p:spPr>
            <a:xfrm>
              <a:off x="1507005" y="6841521"/>
              <a:ext cx="13364214" cy="866314"/>
            </a:xfrm>
            <a:prstGeom prst="rect">
              <a:avLst/>
            </a:prstGeom>
            <a:grpFill/>
          </p:spPr>
          <p:txBody>
            <a:bodyPr wrap="square" rtlCol="0" anchor="ctr" anchorCtr="0">
              <a:noAutofit/>
            </a:bodyPr>
            <a:lstStyle/>
            <a:p>
              <a:pPr algn="ctr"/>
              <a:r>
                <a:rPr lang="en-US" sz="6000" b="1" spc="-30" dirty="0">
                  <a:solidFill>
                    <a:schemeClr val="bg1"/>
                  </a:solidFill>
                  <a:cs typeface="Poppins" panose="00000500000000000000" pitchFamily="2" charset="0"/>
                </a:rPr>
                <a:t>Fugitive Emissions</a:t>
              </a:r>
            </a:p>
          </p:txBody>
        </p:sp>
      </p:grpSp>
      <p:pic>
        <p:nvPicPr>
          <p:cNvPr id="2" name="Picture 1" descr="A picture containing sky, outdoor, runway, tarmac&#10;&#10;Description automatically generated">
            <a:extLst>
              <a:ext uri="{FF2B5EF4-FFF2-40B4-BE49-F238E27FC236}">
                <a16:creationId xmlns:a16="http://schemas.microsoft.com/office/drawing/2014/main" id="{F7D6F44D-2F96-C60E-A0F2-180DF9E69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348" y="3394822"/>
            <a:ext cx="7773006" cy="9703347"/>
          </a:xfrm>
          <a:prstGeom prst="rect">
            <a:avLst/>
          </a:prstGeom>
        </p:spPr>
      </p:pic>
      <p:pic>
        <p:nvPicPr>
          <p:cNvPr id="11" name="Content Placeholder 3" descr="P6260429.JPG">
            <a:extLst>
              <a:ext uri="{FF2B5EF4-FFF2-40B4-BE49-F238E27FC236}">
                <a16:creationId xmlns:a16="http://schemas.microsoft.com/office/drawing/2014/main" id="{CEC74A51-793E-F143-DFA3-0B479DE52E46}"/>
              </a:ext>
            </a:extLst>
          </p:cNvPr>
          <p:cNvPicPr>
            <a:picLocks noChangeAspect="1"/>
          </p:cNvPicPr>
          <p:nvPr/>
        </p:nvPicPr>
        <p:blipFill>
          <a:blip r:embed="rId3" cstate="print"/>
          <a:srcRect r="16667"/>
          <a:stretch>
            <a:fillRect/>
          </a:stretch>
        </p:blipFill>
        <p:spPr>
          <a:xfrm>
            <a:off x="14575035" y="3368018"/>
            <a:ext cx="7916267" cy="9730151"/>
          </a:xfrm>
          <a:prstGeom prst="rect">
            <a:avLst/>
          </a:prstGeom>
        </p:spPr>
      </p:pic>
    </p:spTree>
    <p:extLst>
      <p:ext uri="{BB962C8B-B14F-4D97-AF65-F5344CB8AC3E}">
        <p14:creationId xmlns:p14="http://schemas.microsoft.com/office/powerpoint/2010/main" val="202657232"/>
      </p:ext>
    </p:extLst>
  </p:cSld>
  <p:clrMapOvr>
    <a:masterClrMapping/>
  </p:clrMapOvr>
</p:sld>
</file>

<file path=ppt/theme/theme1.xml><?xml version="1.0" encoding="utf-8"?>
<a:theme xmlns:a="http://schemas.openxmlformats.org/drawingml/2006/main" name="Default Theme">
  <a:themeElements>
    <a:clrScheme name="AI - Data Analysis Infographic - S2">
      <a:dk1>
        <a:srgbClr val="747A94"/>
      </a:dk1>
      <a:lt1>
        <a:srgbClr val="FFFFFF"/>
      </a:lt1>
      <a:dk2>
        <a:srgbClr val="111340"/>
      </a:dk2>
      <a:lt2>
        <a:srgbClr val="FFFFFF"/>
      </a:lt2>
      <a:accent1>
        <a:srgbClr val="F3BD4E"/>
      </a:accent1>
      <a:accent2>
        <a:srgbClr val="45C9A0"/>
      </a:accent2>
      <a:accent3>
        <a:srgbClr val="2AA7D8"/>
      </a:accent3>
      <a:accent4>
        <a:srgbClr val="6C56B2"/>
      </a:accent4>
      <a:accent5>
        <a:srgbClr val="303657"/>
      </a:accent5>
      <a:accent6>
        <a:srgbClr val="C3C8CE"/>
      </a:accent6>
      <a:hlink>
        <a:srgbClr val="32A79F"/>
      </a:hlink>
      <a:folHlink>
        <a:srgbClr val="89E1D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97144</TotalTime>
  <Words>2134</Words>
  <Application>Microsoft Office PowerPoint</Application>
  <PresentationFormat>Custom</PresentationFormat>
  <Paragraphs>267</Paragraphs>
  <Slides>34</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34</vt:i4>
      </vt:variant>
    </vt:vector>
  </HeadingPairs>
  <TitlesOfParts>
    <vt:vector size="46" baseType="lpstr">
      <vt:lpstr>.Hiragino Kaku Gothic Interface W3</vt:lpstr>
      <vt:lpstr>Arial</vt:lpstr>
      <vt:lpstr>Calibri</vt:lpstr>
      <vt:lpstr>Calibri Light</vt:lpstr>
      <vt:lpstr>Garamond</vt:lpstr>
      <vt:lpstr>Montserrat</vt:lpstr>
      <vt:lpstr>Poppins</vt:lpstr>
      <vt:lpstr>System Font Regular</vt:lpstr>
      <vt:lpstr>Wingdings</vt:lpstr>
      <vt:lpstr>Default Theme</vt:lpstr>
      <vt:lpstr>Custom Design</vt:lpstr>
      <vt:lpstr>1_Custom Design</vt:lpstr>
      <vt:lpstr>PowerPoint Presentation</vt:lpstr>
      <vt:lpstr>PowerPoint Presentation</vt:lpstr>
      <vt:lpstr>PowerPoint Presentation</vt:lpstr>
      <vt:lpstr>PowerPoint Presentation</vt:lpstr>
      <vt:lpstr>Where Emissions Come From</vt:lpstr>
      <vt:lpstr>Source of Air Pollution</vt:lpstr>
      <vt:lpstr>PowerPoint Presentation</vt:lpstr>
      <vt:lpstr>PowerPoint Presentation</vt:lpstr>
      <vt:lpstr>PowerPoint Presentation</vt:lpstr>
      <vt:lpstr>PowerPoint Presentation</vt:lpstr>
      <vt:lpstr>PowerPoint Presentation</vt:lpstr>
      <vt:lpstr>Where Data Come From</vt:lpstr>
      <vt:lpstr>PowerPoint Presentation</vt:lpstr>
      <vt:lpstr>Industry Reporting of Air Emissions</vt:lpstr>
      <vt:lpstr>PowerPoint Presentation</vt:lpstr>
      <vt:lpstr>PowerPoint Presentation</vt:lpstr>
      <vt:lpstr>PowerPoint Presentation</vt:lpstr>
      <vt:lpstr>Where Numbers Come From</vt:lpstr>
      <vt:lpstr>PowerPoint Presentation</vt:lpstr>
      <vt:lpstr>Measurements  Continuous Emission Monitoring System (CEMS)</vt:lpstr>
      <vt:lpstr>Emissions Measurement Example</vt:lpstr>
      <vt:lpstr>Measurement + Calculation</vt:lpstr>
      <vt:lpstr>Published Emission Factors</vt:lpstr>
      <vt:lpstr>Emission Factor Example</vt:lpstr>
      <vt:lpstr>Factors Causing Year-to-Year Variations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dc:title>
  <dc:subject>Templates</dc:subject>
  <dc:creator>Owner</dc:creator>
  <cp:keywords/>
  <dc:description/>
  <cp:lastModifiedBy>Marilyn Bass</cp:lastModifiedBy>
  <cp:revision>9849</cp:revision>
  <cp:lastPrinted>2024-09-09T16:56:50Z</cp:lastPrinted>
  <dcterms:created xsi:type="dcterms:W3CDTF">2014-11-12T21:47:38Z</dcterms:created>
  <dcterms:modified xsi:type="dcterms:W3CDTF">2024-09-19T20:04:43Z</dcterms:modified>
  <cp:category/>
</cp:coreProperties>
</file>